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notesMasterIdLst>
    <p:notesMasterId r:id="rId54"/>
  </p:notesMasterIdLst>
  <p:handoutMasterIdLst>
    <p:handoutMasterId r:id="rId55"/>
  </p:handoutMasterIdLst>
  <p:sldIdLst>
    <p:sldId id="295" r:id="rId4"/>
    <p:sldId id="265" r:id="rId5"/>
    <p:sldId id="264" r:id="rId6"/>
    <p:sldId id="261" r:id="rId7"/>
    <p:sldId id="296" r:id="rId8"/>
    <p:sldId id="297" r:id="rId9"/>
    <p:sldId id="274" r:id="rId10"/>
    <p:sldId id="298" r:id="rId11"/>
    <p:sldId id="277" r:id="rId12"/>
    <p:sldId id="299" r:id="rId13"/>
    <p:sldId id="271" r:id="rId14"/>
    <p:sldId id="300" r:id="rId15"/>
    <p:sldId id="301" r:id="rId16"/>
    <p:sldId id="303" r:id="rId17"/>
    <p:sldId id="312" r:id="rId18"/>
    <p:sldId id="328" r:id="rId19"/>
    <p:sldId id="304" r:id="rId20"/>
    <p:sldId id="313" r:id="rId21"/>
    <p:sldId id="308" r:id="rId22"/>
    <p:sldId id="314" r:id="rId23"/>
    <p:sldId id="315" r:id="rId24"/>
    <p:sldId id="316" r:id="rId25"/>
    <p:sldId id="309" r:id="rId26"/>
    <p:sldId id="305" r:id="rId27"/>
    <p:sldId id="306" r:id="rId28"/>
    <p:sldId id="317" r:id="rId29"/>
    <p:sldId id="318" r:id="rId30"/>
    <p:sldId id="310" r:id="rId31"/>
    <p:sldId id="319" r:id="rId32"/>
    <p:sldId id="320" r:id="rId33"/>
    <p:sldId id="321" r:id="rId34"/>
    <p:sldId id="302" r:id="rId35"/>
    <p:sldId id="329" r:id="rId36"/>
    <p:sldId id="331" r:id="rId37"/>
    <p:sldId id="332" r:id="rId38"/>
    <p:sldId id="327" r:id="rId39"/>
    <p:sldId id="275" r:id="rId40"/>
    <p:sldId id="322" r:id="rId41"/>
    <p:sldId id="335" r:id="rId42"/>
    <p:sldId id="333" r:id="rId43"/>
    <p:sldId id="323" r:id="rId44"/>
    <p:sldId id="339" r:id="rId45"/>
    <p:sldId id="324" r:id="rId46"/>
    <p:sldId id="325" r:id="rId47"/>
    <p:sldId id="334" r:id="rId48"/>
    <p:sldId id="338" r:id="rId49"/>
    <p:sldId id="337" r:id="rId50"/>
    <p:sldId id="336" r:id="rId51"/>
    <p:sldId id="262" r:id="rId52"/>
    <p:sldId id="330" r:id="rId53"/>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5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291" autoAdjust="0"/>
  </p:normalViewPr>
  <p:slideViewPr>
    <p:cSldViewPr>
      <p:cViewPr varScale="1">
        <p:scale>
          <a:sx n="115" d="100"/>
          <a:sy n="115" d="100"/>
        </p:scale>
        <p:origin x="282"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3" d="100"/>
          <a:sy n="83" d="100"/>
        </p:scale>
        <p:origin x="47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xmlns="" id="{3FC051B8-11DC-459A-A28E-F7D258C7D5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xmlns="" id="{0F659CC9-39DD-4306-BEDB-17D60F687E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C86991-E156-4BE0-9C0D-02AFA4CF96F9}" type="datetimeFigureOut">
              <a:rPr lang="ko-KR" altLang="en-US" smtClean="0"/>
              <a:t>2018-09-26</a:t>
            </a:fld>
            <a:endParaRPr lang="ko-KR" altLang="en-US"/>
          </a:p>
        </p:txBody>
      </p:sp>
      <p:sp>
        <p:nvSpPr>
          <p:cNvPr id="4" name="바닥글 개체 틀 3">
            <a:extLst>
              <a:ext uri="{FF2B5EF4-FFF2-40B4-BE49-F238E27FC236}">
                <a16:creationId xmlns:a16="http://schemas.microsoft.com/office/drawing/2014/main" xmlns="" id="{E40DBAB0-3D44-4A83-AE92-6B356504C9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xmlns="" id="{B7AF76F5-ADA4-4AAB-ABA0-41F8A5EFB1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083C48-3F79-4EB3-B071-098702D31DCC}" type="slidenum">
              <a:rPr lang="ko-KR" altLang="en-US" smtClean="0"/>
              <a:t>‹Nº›</a:t>
            </a:fld>
            <a:endParaRPr lang="ko-KR" altLang="en-US"/>
          </a:p>
        </p:txBody>
      </p:sp>
    </p:spTree>
    <p:extLst>
      <p:ext uri="{BB962C8B-B14F-4D97-AF65-F5344CB8AC3E}">
        <p14:creationId xmlns:p14="http://schemas.microsoft.com/office/powerpoint/2010/main" val="2229109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132E6-B4F4-402E-A483-88FBBB9B0E4C}" type="datetimeFigureOut">
              <a:rPr lang="ko-KR" altLang="en-US" smtClean="0"/>
              <a:t>2018-09-26</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81622-CD4D-4762-AB75-C7A32FE55F3D}" type="slidenum">
              <a:rPr lang="ko-KR" altLang="en-US" smtClean="0"/>
              <a:t>‹Nº›</a:t>
            </a:fld>
            <a:endParaRPr lang="ko-KR" altLang="en-US"/>
          </a:p>
        </p:txBody>
      </p:sp>
    </p:spTree>
    <p:extLst>
      <p:ext uri="{BB962C8B-B14F-4D97-AF65-F5344CB8AC3E}">
        <p14:creationId xmlns:p14="http://schemas.microsoft.com/office/powerpoint/2010/main" val="152716131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B6A81622-CD4D-4762-AB75-C7A32FE55F3D}" type="slidenum">
              <a:rPr lang="ko-KR" altLang="en-US" smtClean="0"/>
              <a:t>8</a:t>
            </a:fld>
            <a:endParaRPr lang="ko-KR" altLang="en-US"/>
          </a:p>
        </p:txBody>
      </p:sp>
    </p:spTree>
    <p:extLst>
      <p:ext uri="{BB962C8B-B14F-4D97-AF65-F5344CB8AC3E}">
        <p14:creationId xmlns:p14="http://schemas.microsoft.com/office/powerpoint/2010/main" val="186132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B6A81622-CD4D-4762-AB75-C7A32FE55F3D}" type="slidenum">
              <a:rPr lang="ko-KR" altLang="en-US" smtClean="0"/>
              <a:t>9</a:t>
            </a:fld>
            <a:endParaRPr lang="ko-KR" altLang="en-US"/>
          </a:p>
        </p:txBody>
      </p:sp>
    </p:spTree>
    <p:extLst>
      <p:ext uri="{BB962C8B-B14F-4D97-AF65-F5344CB8AC3E}">
        <p14:creationId xmlns:p14="http://schemas.microsoft.com/office/powerpoint/2010/main" val="2323445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B6A81622-CD4D-4762-AB75-C7A32FE55F3D}" type="slidenum">
              <a:rPr lang="ko-KR" altLang="en-US" smtClean="0"/>
              <a:t>37</a:t>
            </a:fld>
            <a:endParaRPr lang="ko-KR" altLang="en-US"/>
          </a:p>
        </p:txBody>
      </p:sp>
    </p:spTree>
    <p:extLst>
      <p:ext uri="{BB962C8B-B14F-4D97-AF65-F5344CB8AC3E}">
        <p14:creationId xmlns:p14="http://schemas.microsoft.com/office/powerpoint/2010/main" val="3537667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221774"/>
            <a:ext cx="251520" cy="18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395684" y="306962"/>
            <a:ext cx="3600400" cy="1152128"/>
          </a:xfrm>
          <a:prstGeom prst="rect">
            <a:avLst/>
          </a:prstGeom>
        </p:spPr>
        <p:txBody>
          <a:bodyPr anchor="ctr"/>
          <a:lstStyle>
            <a:lvl1pPr marL="0" indent="0" algn="l">
              <a:lnSpc>
                <a:spcPct val="100000"/>
              </a:lnSpc>
              <a:buNone/>
              <a:defRPr sz="3600" b="0" baseline="0">
                <a:solidFill>
                  <a:schemeClr val="tx1">
                    <a:lumMod val="75000"/>
                    <a:lumOff val="25000"/>
                  </a:schemeClr>
                </a:solidFill>
                <a:latin typeface="+mj-lt"/>
                <a:cs typeface="Arial" pitchFamily="34" charset="0"/>
              </a:defRPr>
            </a:lvl1pPr>
          </a:lstStyle>
          <a:p>
            <a:r>
              <a:rPr lang="en-US" altLang="ko-KR" dirty="0">
                <a:ea typeface="+mn-ea"/>
              </a:rPr>
              <a:t>FREE PPT TEMPLATES</a:t>
            </a:r>
            <a:endParaRPr lang="en-US" altLang="ko-KR" b="1" dirty="0"/>
          </a:p>
        </p:txBody>
      </p:sp>
      <p:sp>
        <p:nvSpPr>
          <p:cNvPr id="11" name="Text Placeholder 9"/>
          <p:cNvSpPr>
            <a:spLocks noGrp="1"/>
          </p:cNvSpPr>
          <p:nvPr>
            <p:ph type="body" sz="quarter" idx="11" hasCustomPrompt="1"/>
          </p:nvPr>
        </p:nvSpPr>
        <p:spPr>
          <a:xfrm>
            <a:off x="395536" y="1425182"/>
            <a:ext cx="3600400" cy="504056"/>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305644" y="0"/>
            <a:ext cx="2532712" cy="165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3305644" y="1743750"/>
            <a:ext cx="2532712" cy="165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3305644" y="3487500"/>
            <a:ext cx="2532712" cy="165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76481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9144000" cy="249974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963785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5838356" y="0"/>
            <a:ext cx="330564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Picture Placeholder 2"/>
          <p:cNvSpPr>
            <a:spLocks noGrp="1"/>
          </p:cNvSpPr>
          <p:nvPr>
            <p:ph type="pic" idx="1" hasCustomPrompt="1"/>
          </p:nvPr>
        </p:nvSpPr>
        <p:spPr>
          <a:xfrm>
            <a:off x="3305644" y="0"/>
            <a:ext cx="2532712"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8446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ame 5"/>
          <p:cNvSpPr/>
          <p:nvPr userDrawn="1"/>
        </p:nvSpPr>
        <p:spPr>
          <a:xfrm>
            <a:off x="1225325" y="1276113"/>
            <a:ext cx="3816000" cy="3312000"/>
          </a:xfrm>
          <a:prstGeom prst="frame">
            <a:avLst>
              <a:gd name="adj1" fmla="val 1918"/>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5" name="Picture Placeholder 2"/>
          <p:cNvSpPr>
            <a:spLocks noGrp="1"/>
          </p:cNvSpPr>
          <p:nvPr>
            <p:ph type="pic" idx="1" hasCustomPrompt="1"/>
          </p:nvPr>
        </p:nvSpPr>
        <p:spPr>
          <a:xfrm>
            <a:off x="727001" y="555526"/>
            <a:ext cx="3816424" cy="3312000"/>
          </a:xfrm>
          <a:prstGeom prst="rect">
            <a:avLst/>
          </a:prstGeom>
          <a:solidFill>
            <a:schemeClr val="bg1">
              <a:lumMod val="95000"/>
            </a:schemeClr>
          </a:solidFill>
          <a:effectLst>
            <a:outerShdw blurRad="50800" dist="38100" dir="2700000" algn="tl" rotWithShape="0">
              <a:prstClr val="black">
                <a:alpha val="40000"/>
              </a:prstClr>
            </a:outerShdw>
          </a:effectLst>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53902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그림 개체 틀 5">
            <a:extLst>
              <a:ext uri="{FF2B5EF4-FFF2-40B4-BE49-F238E27FC236}">
                <a16:creationId xmlns:a16="http://schemas.microsoft.com/office/drawing/2014/main" xmlns="" id="{A4689631-BD19-446A-8744-6C48B21546F9}"/>
              </a:ext>
            </a:extLst>
          </p:cNvPr>
          <p:cNvSpPr>
            <a:spLocks noGrp="1"/>
          </p:cNvSpPr>
          <p:nvPr>
            <p:ph type="pic" idx="11" hasCustomPrompt="1"/>
          </p:nvPr>
        </p:nvSpPr>
        <p:spPr>
          <a:xfrm>
            <a:off x="707426" y="418289"/>
            <a:ext cx="7969461" cy="4163237"/>
          </a:xfrm>
          <a:custGeom>
            <a:avLst/>
            <a:gdLst>
              <a:gd name="connsiteX0" fmla="*/ 0 w 7969461"/>
              <a:gd name="connsiteY0" fmla="*/ 0 h 4163237"/>
              <a:gd name="connsiteX1" fmla="*/ 7969461 w 7969461"/>
              <a:gd name="connsiteY1" fmla="*/ 0 h 4163237"/>
              <a:gd name="connsiteX2" fmla="*/ 7969461 w 7969461"/>
              <a:gd name="connsiteY2" fmla="*/ 4163237 h 4163237"/>
            </a:gdLst>
            <a:ahLst/>
            <a:cxnLst>
              <a:cxn ang="0">
                <a:pos x="connsiteX0" y="connsiteY0"/>
              </a:cxn>
              <a:cxn ang="0">
                <a:pos x="connsiteX1" y="connsiteY1"/>
              </a:cxn>
              <a:cxn ang="0">
                <a:pos x="connsiteX2" y="connsiteY2"/>
              </a:cxn>
            </a:cxnLst>
            <a:rect l="l" t="t" r="r" b="b"/>
            <a:pathLst>
              <a:path w="7969461" h="4163237">
                <a:moveTo>
                  <a:pt x="0" y="0"/>
                </a:moveTo>
                <a:lnTo>
                  <a:pt x="7969461" y="0"/>
                </a:lnTo>
                <a:lnTo>
                  <a:pt x="7969461" y="4163237"/>
                </a:lnTo>
                <a:close/>
              </a:path>
            </a:pathLst>
          </a:custGeom>
          <a:solidFill>
            <a:schemeClr val="bg1">
              <a:lumMod val="95000"/>
            </a:schemeClr>
          </a:solidFill>
        </p:spPr>
        <p:txBody>
          <a:bodyPr wrap="square" tIns="360000" anchor="t">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그림 개체 틀 6">
            <a:extLst>
              <a:ext uri="{FF2B5EF4-FFF2-40B4-BE49-F238E27FC236}">
                <a16:creationId xmlns:a16="http://schemas.microsoft.com/office/drawing/2014/main" xmlns="" id="{E3AF9713-9B3A-4DAB-9E7B-6351A9AA7B18}"/>
              </a:ext>
            </a:extLst>
          </p:cNvPr>
          <p:cNvSpPr>
            <a:spLocks noGrp="1"/>
          </p:cNvSpPr>
          <p:nvPr>
            <p:ph type="pic" idx="12" hasCustomPrompt="1"/>
          </p:nvPr>
        </p:nvSpPr>
        <p:spPr>
          <a:xfrm>
            <a:off x="443152" y="555241"/>
            <a:ext cx="8002200" cy="4183732"/>
          </a:xfrm>
          <a:custGeom>
            <a:avLst/>
            <a:gdLst>
              <a:gd name="connsiteX0" fmla="*/ 19050 w 8002200"/>
              <a:gd name="connsiteY0" fmla="*/ 0 h 4183732"/>
              <a:gd name="connsiteX1" fmla="*/ 8002200 w 8002200"/>
              <a:gd name="connsiteY1" fmla="*/ 4174207 h 4183732"/>
              <a:gd name="connsiteX2" fmla="*/ 0 w 8002200"/>
              <a:gd name="connsiteY2" fmla="*/ 4183732 h 4183732"/>
            </a:gdLst>
            <a:ahLst/>
            <a:cxnLst>
              <a:cxn ang="0">
                <a:pos x="connsiteX0" y="connsiteY0"/>
              </a:cxn>
              <a:cxn ang="0">
                <a:pos x="connsiteX1" y="connsiteY1"/>
              </a:cxn>
              <a:cxn ang="0">
                <a:pos x="connsiteX2" y="connsiteY2"/>
              </a:cxn>
            </a:cxnLst>
            <a:rect l="l" t="t" r="r" b="b"/>
            <a:pathLst>
              <a:path w="8002200" h="4183732">
                <a:moveTo>
                  <a:pt x="19050" y="0"/>
                </a:moveTo>
                <a:lnTo>
                  <a:pt x="8002200" y="4174207"/>
                </a:lnTo>
                <a:lnTo>
                  <a:pt x="0" y="4183732"/>
                </a:lnTo>
                <a:close/>
              </a:path>
            </a:pathLst>
          </a:custGeom>
          <a:solidFill>
            <a:schemeClr val="bg1">
              <a:lumMod val="95000"/>
            </a:schemeClr>
          </a:solidFill>
        </p:spPr>
        <p:txBody>
          <a:bodyPr wrap="square" bIns="360000" anchor="b">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52353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851672"/>
            <a:ext cx="2232000" cy="288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4608000" y="1851672"/>
            <a:ext cx="2232000" cy="288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6912000" y="1851672"/>
            <a:ext cx="2232000" cy="288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Rectangle 1"/>
          <p:cNvSpPr/>
          <p:nvPr userDrawn="1"/>
        </p:nvSpPr>
        <p:spPr>
          <a:xfrm>
            <a:off x="2304000" y="1851672"/>
            <a:ext cx="2232000" cy="2880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2" name="Text Placeholder 9">
            <a:extLst>
              <a:ext uri="{FF2B5EF4-FFF2-40B4-BE49-F238E27FC236}">
                <a16:creationId xmlns:a16="http://schemas.microsoft.com/office/drawing/2014/main" xmlns="" id="{4BF4C512-4DAE-4643-9257-7408E3DC3D67}"/>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3" name="Text Placeholder 9">
            <a:extLst>
              <a:ext uri="{FF2B5EF4-FFF2-40B4-BE49-F238E27FC236}">
                <a16:creationId xmlns:a16="http://schemas.microsoft.com/office/drawing/2014/main" xmlns="" id="{98EDD950-F5C9-45A4-8368-CFD06C272958}"/>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430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283872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40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221774"/>
            <a:ext cx="251520" cy="18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395684" y="306962"/>
            <a:ext cx="3600400" cy="1152128"/>
          </a:xfrm>
          <a:prstGeom prst="rect">
            <a:avLst/>
          </a:prstGeom>
        </p:spPr>
        <p:txBody>
          <a:bodyPr anchor="ctr"/>
          <a:lstStyle>
            <a:lvl1pPr marL="0" indent="0" algn="l">
              <a:lnSpc>
                <a:spcPct val="100000"/>
              </a:lnSpc>
              <a:buNone/>
              <a:defRPr sz="3600" b="0" baseline="0">
                <a:solidFill>
                  <a:schemeClr val="tx1">
                    <a:lumMod val="75000"/>
                    <a:lumOff val="25000"/>
                  </a:schemeClr>
                </a:solidFill>
                <a:latin typeface="+mj-lt"/>
                <a:cs typeface="Arial" pitchFamily="34" charset="0"/>
              </a:defRPr>
            </a:lvl1pPr>
          </a:lstStyle>
          <a:p>
            <a:r>
              <a:rPr lang="en-US" altLang="ko-KR" dirty="0">
                <a:ea typeface="+mn-ea"/>
              </a:rPr>
              <a:t>FREE PPT TEMPLATES</a:t>
            </a:r>
            <a:endParaRPr lang="en-US" altLang="ko-KR" b="1" dirty="0"/>
          </a:p>
        </p:txBody>
      </p:sp>
      <p:sp>
        <p:nvSpPr>
          <p:cNvPr id="11" name="Text Placeholder 9"/>
          <p:cNvSpPr>
            <a:spLocks noGrp="1"/>
          </p:cNvSpPr>
          <p:nvPr>
            <p:ph type="body" sz="quarter" idx="11" hasCustomPrompt="1"/>
          </p:nvPr>
        </p:nvSpPr>
        <p:spPr>
          <a:xfrm>
            <a:off x="395536" y="1425182"/>
            <a:ext cx="3600400" cy="504056"/>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spTree>
    <p:extLst>
      <p:ext uri="{BB962C8B-B14F-4D97-AF65-F5344CB8AC3E}">
        <p14:creationId xmlns:p14="http://schemas.microsoft.com/office/powerpoint/2010/main" val="1642743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4860032" y="915566"/>
            <a:ext cx="3312368" cy="3312368"/>
            <a:chOff x="5112060" y="1203598"/>
            <a:chExt cx="3312368" cy="3312368"/>
          </a:xfrm>
        </p:grpSpPr>
        <p:sp>
          <p:nvSpPr>
            <p:cNvPr id="3" name="Oval 2"/>
            <p:cNvSpPr/>
            <p:nvPr userDrawn="1"/>
          </p:nvSpPr>
          <p:spPr>
            <a:xfrm>
              <a:off x="5184068" y="1275606"/>
              <a:ext cx="3168352" cy="316835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Oval 6"/>
            <p:cNvSpPr/>
            <p:nvPr userDrawn="1"/>
          </p:nvSpPr>
          <p:spPr>
            <a:xfrm>
              <a:off x="5112060" y="1203598"/>
              <a:ext cx="3312368" cy="3312368"/>
            </a:xfrm>
            <a:prstGeom prst="ellipse">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Parallelogram 1"/>
          <p:cNvSpPr/>
          <p:nvPr userDrawn="1"/>
        </p:nvSpPr>
        <p:spPr>
          <a:xfrm>
            <a:off x="0" y="0"/>
            <a:ext cx="4968552" cy="5143500"/>
          </a:xfrm>
          <a:prstGeom prst="parallelogram">
            <a:avLst>
              <a:gd name="adj" fmla="val 550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4932040" y="1923678"/>
            <a:ext cx="3168352" cy="989444"/>
          </a:xfrm>
          <a:prstGeom prst="rect">
            <a:avLst/>
          </a:prstGeom>
        </p:spPr>
        <p:txBody>
          <a:bodyPr anchor="ctr"/>
          <a:lstStyle>
            <a:lvl1pPr marL="0" indent="0" algn="ctr">
              <a:lnSpc>
                <a:spcPct val="80000"/>
              </a:lnSpc>
              <a:buNone/>
              <a:defRPr sz="3600" b="0" baseline="0">
                <a:solidFill>
                  <a:schemeClr val="accent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4932040" y="2890262"/>
            <a:ext cx="3168352" cy="473576"/>
          </a:xfrm>
          <a:prstGeom prst="rect">
            <a:avLst/>
          </a:prstGeom>
        </p:spPr>
        <p:txBody>
          <a:bodyPr anchor="ctr"/>
          <a:lstStyle>
            <a:lvl1pPr marL="0" indent="0" algn="ctr">
              <a:lnSpc>
                <a:spcPct val="90000"/>
              </a:lnSpc>
              <a:buNone/>
              <a:defRPr sz="1200" b="0" baseline="0">
                <a:solidFill>
                  <a:schemeClr val="accent1"/>
                </a:solidFill>
                <a:latin typeface="+mn-lt"/>
                <a:cs typeface="Arial" pitchFamily="34" charset="0"/>
              </a:defRPr>
            </a:lvl1pPr>
          </a:lstStyle>
          <a:p>
            <a:pPr lvl="0"/>
            <a:r>
              <a:rPr lang="en-US" altLang="ko-KR" dirty="0"/>
              <a:t>Insert the title</a:t>
            </a:r>
          </a:p>
          <a:p>
            <a:pPr lvl="0"/>
            <a:r>
              <a:rPr lang="en-US" altLang="ko-KR" dirty="0"/>
              <a:t>of your subtitle Here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7446" y="1364637"/>
            <a:ext cx="2316681" cy="2414225"/>
          </a:xfrm>
          <a:prstGeom prst="rect">
            <a:avLst/>
          </a:prstGeom>
        </p:spPr>
      </p:pic>
    </p:spTree>
    <p:extLst>
      <p:ext uri="{BB962C8B-B14F-4D97-AF65-F5344CB8AC3E}">
        <p14:creationId xmlns:p14="http://schemas.microsoft.com/office/powerpoint/2010/main" val="173823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545954"/>
            <a:ext cx="9144000" cy="576063"/>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4160118"/>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2" name="Oval 1"/>
          <p:cNvSpPr/>
          <p:nvPr userDrawn="1"/>
        </p:nvSpPr>
        <p:spPr>
          <a:xfrm>
            <a:off x="3203848" y="483518"/>
            <a:ext cx="2736304" cy="2736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936" y="1059582"/>
            <a:ext cx="1434734" cy="1495144"/>
          </a:xfrm>
          <a:prstGeom prst="rect">
            <a:avLst/>
          </a:prstGeom>
        </p:spPr>
      </p:pic>
    </p:spTree>
    <p:extLst>
      <p:ext uri="{BB962C8B-B14F-4D97-AF65-F5344CB8AC3E}">
        <p14:creationId xmlns:p14="http://schemas.microsoft.com/office/powerpoint/2010/main" val="92247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5"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7571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4876006"/>
            <a:ext cx="9144000" cy="2674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 Placeholder 9">
            <a:extLst>
              <a:ext uri="{FF2B5EF4-FFF2-40B4-BE49-F238E27FC236}">
                <a16:creationId xmlns:a16="http://schemas.microsoft.com/office/drawing/2014/main" xmlns="" id="{BB950223-00FB-4696-91A1-2942A42439C6}"/>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7" name="Text Placeholder 9">
            <a:extLst>
              <a:ext uri="{FF2B5EF4-FFF2-40B4-BE49-F238E27FC236}">
                <a16:creationId xmlns:a16="http://schemas.microsoft.com/office/drawing/2014/main" xmlns="" id="{53766E37-EEB2-4FF0-8A85-A793B8C2412E}"/>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100392" y="4145959"/>
            <a:ext cx="848311" cy="884029"/>
          </a:xfrm>
          <a:prstGeom prst="rect">
            <a:avLst/>
          </a:prstGeom>
        </p:spPr>
      </p:pic>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269979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D15A12"/>
              </a:solidFill>
            </a:endParaRPr>
          </a:p>
        </p:txBody>
      </p:sp>
      <p:sp>
        <p:nvSpPr>
          <p:cNvPr id="6" name="Text Placeholder 9"/>
          <p:cNvSpPr>
            <a:spLocks noGrp="1"/>
          </p:cNvSpPr>
          <p:nvPr>
            <p:ph type="body" sz="quarter" idx="10" hasCustomPrompt="1"/>
          </p:nvPr>
        </p:nvSpPr>
        <p:spPr>
          <a:xfrm>
            <a:off x="233772" y="2715766"/>
            <a:ext cx="2232248" cy="1440160"/>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Columns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0600" y="3651870"/>
            <a:ext cx="892306" cy="929877"/>
          </a:xfrm>
          <a:prstGeom prst="rect">
            <a:avLst/>
          </a:prstGeom>
        </p:spPr>
      </p:pic>
    </p:spTree>
    <p:extLst>
      <p:ext uri="{BB962C8B-B14F-4D97-AF65-F5344CB8AC3E}">
        <p14:creationId xmlns:p14="http://schemas.microsoft.com/office/powerpoint/2010/main" val="543702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971600" y="1779662"/>
            <a:ext cx="7272808" cy="2304256"/>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3065165" y="633684"/>
            <a:ext cx="3456384" cy="576063"/>
          </a:xfrm>
          <a:prstGeom prst="rect">
            <a:avLst/>
          </a:prstGeom>
        </p:spPr>
        <p:txBody>
          <a:bodyPr anchor="ctr"/>
          <a:lstStyle>
            <a:lvl1pPr marL="0" indent="0" algn="ctr">
              <a:buNone/>
              <a:defRPr sz="3600" b="1" baseline="0">
                <a:solidFill>
                  <a:schemeClr val="accent1"/>
                </a:solidFill>
                <a:latin typeface="+mj-lt"/>
                <a:cs typeface="Arial" pitchFamily="34" charset="0"/>
              </a:defRPr>
            </a:lvl1pPr>
          </a:lstStyle>
          <a:p>
            <a:pPr lvl="0"/>
            <a:r>
              <a:rPr lang="en-US" altLang="ko-KR" dirty="0"/>
              <a:t>Welcome!!</a:t>
            </a:r>
          </a:p>
        </p:txBody>
      </p:sp>
      <p:sp>
        <p:nvSpPr>
          <p:cNvPr id="11" name="Text Placeholder 9"/>
          <p:cNvSpPr>
            <a:spLocks noGrp="1"/>
          </p:cNvSpPr>
          <p:nvPr>
            <p:ph type="body" sz="quarter" idx="11" hasCustomPrompt="1"/>
          </p:nvPr>
        </p:nvSpPr>
        <p:spPr>
          <a:xfrm>
            <a:off x="3065017" y="1247848"/>
            <a:ext cx="3456384"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2" name="Oval 1"/>
          <p:cNvSpPr/>
          <p:nvPr userDrawn="1"/>
        </p:nvSpPr>
        <p:spPr>
          <a:xfrm>
            <a:off x="1403648" y="997099"/>
            <a:ext cx="1584176" cy="1584176"/>
          </a:xfrm>
          <a:prstGeom prst="ellipse">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3688" y="1247848"/>
            <a:ext cx="951045" cy="991089"/>
          </a:xfrm>
          <a:prstGeom prst="rect">
            <a:avLst/>
          </a:prstGeom>
        </p:spPr>
      </p:pic>
    </p:spTree>
    <p:extLst>
      <p:ext uri="{BB962C8B-B14F-4D97-AF65-F5344CB8AC3E}">
        <p14:creationId xmlns:p14="http://schemas.microsoft.com/office/powerpoint/2010/main" val="508010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4876006"/>
            <a:ext cx="9144000" cy="2674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9" hasCustomPrompt="1"/>
          </p:nvPr>
        </p:nvSpPr>
        <p:spPr>
          <a:xfrm>
            <a:off x="702197" y="1650529"/>
            <a:ext cx="1694284" cy="1857325"/>
          </a:xfrm>
          <a:prstGeom prst="rect">
            <a:avLst/>
          </a:prstGeom>
          <a:solidFill>
            <a:schemeClr val="bg1">
              <a:lumMod val="95000"/>
            </a:schemeClr>
          </a:solidFill>
          <a:ln w="25400">
            <a:solidFill>
              <a:schemeClr val="accent1"/>
            </a:solidFill>
          </a:ln>
          <a:effectLst/>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TextBox 12"/>
          <p:cNvSpPr txBox="1"/>
          <p:nvPr userDrawn="1"/>
        </p:nvSpPr>
        <p:spPr>
          <a:xfrm>
            <a:off x="558602" y="1094745"/>
            <a:ext cx="569387" cy="1015663"/>
          </a:xfrm>
          <a:prstGeom prst="rect">
            <a:avLst/>
          </a:prstGeom>
          <a:noFill/>
        </p:spPr>
        <p:txBody>
          <a:bodyPr wrap="none" rtlCol="0">
            <a:spAutoFit/>
          </a:bodyPr>
          <a:lstStyle/>
          <a:p>
            <a:r>
              <a:rPr lang="en-US" altLang="ko-KR" sz="6000" b="1" dirty="0">
                <a:solidFill>
                  <a:schemeClr val="accent1"/>
                </a:solidFill>
                <a:latin typeface="+mn-lt"/>
                <a:cs typeface="Arial" pitchFamily="34" charset="0"/>
              </a:rPr>
              <a:t>“</a:t>
            </a:r>
            <a:endParaRPr lang="ko-KR" altLang="en-US" sz="6000" b="1" dirty="0">
              <a:solidFill>
                <a:schemeClr val="accent1"/>
              </a:solidFill>
              <a:latin typeface="+mn-lt"/>
              <a:cs typeface="Arial" pitchFamily="34" charset="0"/>
            </a:endParaRPr>
          </a:p>
        </p:txBody>
      </p:sp>
      <p:sp>
        <p:nvSpPr>
          <p:cNvPr id="14" name="TextBox 13"/>
          <p:cNvSpPr txBox="1"/>
          <p:nvPr userDrawn="1"/>
        </p:nvSpPr>
        <p:spPr>
          <a:xfrm rot="10800000">
            <a:off x="1971109" y="3507855"/>
            <a:ext cx="569387" cy="1015663"/>
          </a:xfrm>
          <a:prstGeom prst="rect">
            <a:avLst/>
          </a:prstGeom>
          <a:noFill/>
        </p:spPr>
        <p:txBody>
          <a:bodyPr wrap="none" rtlCol="0">
            <a:spAutoFit/>
          </a:bodyPr>
          <a:lstStyle/>
          <a:p>
            <a:r>
              <a:rPr lang="en-US" altLang="ko-KR" sz="6000" b="1" dirty="0">
                <a:solidFill>
                  <a:schemeClr val="accent1"/>
                </a:solidFill>
                <a:latin typeface="+mn-lt"/>
                <a:cs typeface="Arial" pitchFamily="34" charset="0"/>
              </a:rPr>
              <a:t>“</a:t>
            </a:r>
            <a:endParaRPr lang="ko-KR" altLang="en-US" sz="6000" b="1" dirty="0">
              <a:solidFill>
                <a:schemeClr val="accent1"/>
              </a:solidFill>
              <a:latin typeface="+mn-lt"/>
              <a:cs typeface="Arial" pitchFamily="34" charset="0"/>
            </a:endParaRPr>
          </a:p>
        </p:txBody>
      </p:sp>
      <p:sp>
        <p:nvSpPr>
          <p:cNvPr id="15" name="Picture Placeholder 2"/>
          <p:cNvSpPr>
            <a:spLocks noGrp="1"/>
          </p:cNvSpPr>
          <p:nvPr>
            <p:ph type="pic" idx="20" hasCustomPrompt="1"/>
          </p:nvPr>
        </p:nvSpPr>
        <p:spPr>
          <a:xfrm>
            <a:off x="2705142" y="1650529"/>
            <a:ext cx="1694284" cy="1857325"/>
          </a:xfrm>
          <a:prstGeom prst="rect">
            <a:avLst/>
          </a:prstGeom>
          <a:solidFill>
            <a:schemeClr val="bg1">
              <a:lumMod val="95000"/>
            </a:schemeClr>
          </a:solidFill>
          <a:ln w="25400">
            <a:solidFill>
              <a:schemeClr val="accent2"/>
            </a:solidFill>
          </a:ln>
          <a:effectLst/>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6" name="TextBox 15"/>
          <p:cNvSpPr txBox="1"/>
          <p:nvPr userDrawn="1"/>
        </p:nvSpPr>
        <p:spPr>
          <a:xfrm>
            <a:off x="2561547" y="1094745"/>
            <a:ext cx="569387" cy="1015663"/>
          </a:xfrm>
          <a:prstGeom prst="rect">
            <a:avLst/>
          </a:prstGeom>
          <a:noFill/>
        </p:spPr>
        <p:txBody>
          <a:bodyPr wrap="none" rtlCol="0">
            <a:spAutoFit/>
          </a:bodyPr>
          <a:lstStyle/>
          <a:p>
            <a:r>
              <a:rPr lang="en-US" altLang="ko-KR" sz="6000" b="1" dirty="0">
                <a:solidFill>
                  <a:schemeClr val="accent2"/>
                </a:solidFill>
                <a:latin typeface="+mn-lt"/>
                <a:cs typeface="Arial" pitchFamily="34" charset="0"/>
              </a:rPr>
              <a:t>“</a:t>
            </a:r>
            <a:endParaRPr lang="ko-KR" altLang="en-US" sz="6000" b="1" dirty="0">
              <a:solidFill>
                <a:schemeClr val="accent2"/>
              </a:solidFill>
              <a:latin typeface="+mn-lt"/>
              <a:cs typeface="Arial" pitchFamily="34" charset="0"/>
            </a:endParaRPr>
          </a:p>
        </p:txBody>
      </p:sp>
      <p:sp>
        <p:nvSpPr>
          <p:cNvPr id="17" name="TextBox 16"/>
          <p:cNvSpPr txBox="1"/>
          <p:nvPr userDrawn="1"/>
        </p:nvSpPr>
        <p:spPr>
          <a:xfrm rot="10800000">
            <a:off x="3974054" y="3507854"/>
            <a:ext cx="569387" cy="1015663"/>
          </a:xfrm>
          <a:prstGeom prst="rect">
            <a:avLst/>
          </a:prstGeom>
          <a:noFill/>
        </p:spPr>
        <p:txBody>
          <a:bodyPr wrap="none" rtlCol="0">
            <a:spAutoFit/>
          </a:bodyPr>
          <a:lstStyle/>
          <a:p>
            <a:r>
              <a:rPr lang="en-US" altLang="ko-KR" sz="6000" b="1" dirty="0">
                <a:solidFill>
                  <a:schemeClr val="accent2"/>
                </a:solidFill>
                <a:latin typeface="+mn-lt"/>
                <a:cs typeface="Arial" pitchFamily="34" charset="0"/>
              </a:rPr>
              <a:t>“</a:t>
            </a:r>
            <a:endParaRPr lang="ko-KR" altLang="en-US" sz="6000" b="1" dirty="0">
              <a:solidFill>
                <a:schemeClr val="accent2"/>
              </a:solidFill>
              <a:latin typeface="+mn-lt"/>
              <a:cs typeface="Arial" pitchFamily="34" charset="0"/>
            </a:endParaRPr>
          </a:p>
        </p:txBody>
      </p:sp>
      <p:sp>
        <p:nvSpPr>
          <p:cNvPr id="18" name="Picture Placeholder 2"/>
          <p:cNvSpPr>
            <a:spLocks noGrp="1"/>
          </p:cNvSpPr>
          <p:nvPr>
            <p:ph type="pic" idx="21" hasCustomPrompt="1"/>
          </p:nvPr>
        </p:nvSpPr>
        <p:spPr>
          <a:xfrm>
            <a:off x="4708087" y="1650529"/>
            <a:ext cx="1694284" cy="1857325"/>
          </a:xfrm>
          <a:prstGeom prst="rect">
            <a:avLst/>
          </a:prstGeom>
          <a:solidFill>
            <a:schemeClr val="bg1">
              <a:lumMod val="95000"/>
            </a:schemeClr>
          </a:solidFill>
          <a:ln w="25400">
            <a:solidFill>
              <a:schemeClr val="accent3"/>
            </a:solidFill>
          </a:ln>
          <a:effectLst/>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9" name="TextBox 18"/>
          <p:cNvSpPr txBox="1"/>
          <p:nvPr userDrawn="1"/>
        </p:nvSpPr>
        <p:spPr>
          <a:xfrm>
            <a:off x="4564492" y="1094745"/>
            <a:ext cx="569387" cy="1015663"/>
          </a:xfrm>
          <a:prstGeom prst="rect">
            <a:avLst/>
          </a:prstGeom>
          <a:noFill/>
        </p:spPr>
        <p:txBody>
          <a:bodyPr wrap="none" rtlCol="0">
            <a:spAutoFit/>
          </a:bodyPr>
          <a:lstStyle/>
          <a:p>
            <a:r>
              <a:rPr lang="en-US" altLang="ko-KR" sz="6000" b="1" dirty="0">
                <a:solidFill>
                  <a:schemeClr val="accent3"/>
                </a:solidFill>
                <a:latin typeface="+mn-lt"/>
                <a:cs typeface="Arial" pitchFamily="34" charset="0"/>
              </a:rPr>
              <a:t>“</a:t>
            </a:r>
            <a:endParaRPr lang="ko-KR" altLang="en-US" sz="6000" b="1" dirty="0">
              <a:solidFill>
                <a:schemeClr val="accent3"/>
              </a:solidFill>
              <a:latin typeface="+mn-lt"/>
              <a:cs typeface="Arial" pitchFamily="34" charset="0"/>
            </a:endParaRPr>
          </a:p>
        </p:txBody>
      </p:sp>
      <p:sp>
        <p:nvSpPr>
          <p:cNvPr id="20" name="TextBox 19"/>
          <p:cNvSpPr txBox="1"/>
          <p:nvPr userDrawn="1"/>
        </p:nvSpPr>
        <p:spPr>
          <a:xfrm rot="10800000">
            <a:off x="5976999" y="3507854"/>
            <a:ext cx="569387" cy="1015663"/>
          </a:xfrm>
          <a:prstGeom prst="rect">
            <a:avLst/>
          </a:prstGeom>
          <a:noFill/>
        </p:spPr>
        <p:txBody>
          <a:bodyPr wrap="none" rtlCol="0">
            <a:spAutoFit/>
          </a:bodyPr>
          <a:lstStyle/>
          <a:p>
            <a:r>
              <a:rPr lang="en-US" altLang="ko-KR" sz="6000" b="1" dirty="0">
                <a:solidFill>
                  <a:schemeClr val="accent3"/>
                </a:solidFill>
                <a:latin typeface="+mn-lt"/>
                <a:cs typeface="Arial" pitchFamily="34" charset="0"/>
              </a:rPr>
              <a:t>“</a:t>
            </a:r>
            <a:endParaRPr lang="ko-KR" altLang="en-US" sz="6000" b="1" dirty="0">
              <a:solidFill>
                <a:schemeClr val="accent3"/>
              </a:solidFill>
              <a:latin typeface="+mn-lt"/>
              <a:cs typeface="Arial" pitchFamily="34" charset="0"/>
            </a:endParaRPr>
          </a:p>
        </p:txBody>
      </p:sp>
      <p:sp>
        <p:nvSpPr>
          <p:cNvPr id="24" name="Picture Placeholder 2"/>
          <p:cNvSpPr>
            <a:spLocks noGrp="1"/>
          </p:cNvSpPr>
          <p:nvPr>
            <p:ph type="pic" idx="22" hasCustomPrompt="1"/>
          </p:nvPr>
        </p:nvSpPr>
        <p:spPr>
          <a:xfrm>
            <a:off x="6711032" y="1650529"/>
            <a:ext cx="1694284" cy="1857325"/>
          </a:xfrm>
          <a:prstGeom prst="rect">
            <a:avLst/>
          </a:prstGeom>
          <a:solidFill>
            <a:schemeClr val="bg1">
              <a:lumMod val="95000"/>
            </a:schemeClr>
          </a:solidFill>
          <a:ln w="25400">
            <a:solidFill>
              <a:schemeClr val="accent4"/>
            </a:solidFill>
          </a:ln>
          <a:effectLst/>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5" name="TextBox 24"/>
          <p:cNvSpPr txBox="1"/>
          <p:nvPr userDrawn="1"/>
        </p:nvSpPr>
        <p:spPr>
          <a:xfrm>
            <a:off x="6567437" y="1094745"/>
            <a:ext cx="569387" cy="1015663"/>
          </a:xfrm>
          <a:prstGeom prst="rect">
            <a:avLst/>
          </a:prstGeom>
          <a:noFill/>
        </p:spPr>
        <p:txBody>
          <a:bodyPr wrap="none" rtlCol="0">
            <a:spAutoFit/>
          </a:bodyPr>
          <a:lstStyle/>
          <a:p>
            <a:r>
              <a:rPr lang="en-US" altLang="ko-KR" sz="6000" b="1" dirty="0">
                <a:solidFill>
                  <a:schemeClr val="accent4"/>
                </a:solidFill>
                <a:latin typeface="+mn-lt"/>
                <a:cs typeface="Arial" pitchFamily="34" charset="0"/>
              </a:rPr>
              <a:t>“</a:t>
            </a:r>
            <a:endParaRPr lang="ko-KR" altLang="en-US" sz="6000" b="1" dirty="0">
              <a:solidFill>
                <a:schemeClr val="accent4"/>
              </a:solidFill>
              <a:latin typeface="+mn-lt"/>
              <a:cs typeface="Arial" pitchFamily="34" charset="0"/>
            </a:endParaRPr>
          </a:p>
        </p:txBody>
      </p:sp>
      <p:sp>
        <p:nvSpPr>
          <p:cNvPr id="26" name="TextBox 25"/>
          <p:cNvSpPr txBox="1"/>
          <p:nvPr userDrawn="1"/>
        </p:nvSpPr>
        <p:spPr>
          <a:xfrm rot="10800000">
            <a:off x="7979944" y="3507854"/>
            <a:ext cx="569387" cy="1015663"/>
          </a:xfrm>
          <a:prstGeom prst="rect">
            <a:avLst/>
          </a:prstGeom>
          <a:noFill/>
        </p:spPr>
        <p:txBody>
          <a:bodyPr wrap="none" rtlCol="0">
            <a:spAutoFit/>
          </a:bodyPr>
          <a:lstStyle/>
          <a:p>
            <a:r>
              <a:rPr lang="en-US" altLang="ko-KR" sz="6000" b="1" dirty="0">
                <a:solidFill>
                  <a:schemeClr val="accent4"/>
                </a:solidFill>
                <a:latin typeface="+mn-lt"/>
                <a:cs typeface="Arial" pitchFamily="34" charset="0"/>
              </a:rPr>
              <a:t>“</a:t>
            </a:r>
            <a:endParaRPr lang="ko-KR" altLang="en-US" sz="6000" b="1" dirty="0">
              <a:solidFill>
                <a:schemeClr val="accent4"/>
              </a:solidFill>
              <a:latin typeface="+mn-lt"/>
              <a:cs typeface="Arial" pitchFamily="34" charset="0"/>
            </a:endParaRPr>
          </a:p>
        </p:txBody>
      </p:sp>
      <p:sp>
        <p:nvSpPr>
          <p:cNvPr id="21" name="Text Placeholder 9">
            <a:extLst>
              <a:ext uri="{FF2B5EF4-FFF2-40B4-BE49-F238E27FC236}">
                <a16:creationId xmlns:a16="http://schemas.microsoft.com/office/drawing/2014/main" xmlns="" id="{D51F5F4D-AF26-4E42-A648-9F169B4F9C50}"/>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22" name="Text Placeholder 9">
            <a:extLst>
              <a:ext uri="{FF2B5EF4-FFF2-40B4-BE49-F238E27FC236}">
                <a16:creationId xmlns:a16="http://schemas.microsoft.com/office/drawing/2014/main" xmlns="" id="{45905915-7BC8-4C72-B443-E5B791BC98DE}"/>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100392" y="4145959"/>
            <a:ext cx="848311" cy="884029"/>
          </a:xfrm>
          <a:prstGeom prst="rect">
            <a:avLst/>
          </a:prstGeom>
        </p:spPr>
      </p:pic>
    </p:spTree>
    <p:extLst>
      <p:ext uri="{BB962C8B-B14F-4D97-AF65-F5344CB8AC3E}">
        <p14:creationId xmlns:p14="http://schemas.microsoft.com/office/powerpoint/2010/main" val="167268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1385328"/>
            <a:ext cx="3060911" cy="3706702"/>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2"/>
          <p:cNvSpPr>
            <a:spLocks noGrp="1"/>
          </p:cNvSpPr>
          <p:nvPr>
            <p:ph type="pic" idx="1" hasCustomPrompt="1"/>
          </p:nvPr>
        </p:nvSpPr>
        <p:spPr>
          <a:xfrm>
            <a:off x="849302" y="1523475"/>
            <a:ext cx="1765288" cy="2726827"/>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Text Placeholder 9">
            <a:extLst>
              <a:ext uri="{FF2B5EF4-FFF2-40B4-BE49-F238E27FC236}">
                <a16:creationId xmlns:a16="http://schemas.microsoft.com/office/drawing/2014/main" xmlns="" id="{EDC0AA38-FF1B-46A5-B781-E94C0DAF549D}"/>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xmlns="" id="{6C57DDDA-918B-4F4E-B705-53DBB230A5C5}"/>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2550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459"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48247" y="1275606"/>
            <a:ext cx="2526010" cy="251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88607" y="1275606"/>
            <a:ext cx="2526010" cy="2518619"/>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2"/>
          <p:cNvSpPr>
            <a:spLocks noGrp="1"/>
          </p:cNvSpPr>
          <p:nvPr>
            <p:ph type="pic" idx="1" hasCustomPrompt="1"/>
          </p:nvPr>
        </p:nvSpPr>
        <p:spPr>
          <a:xfrm>
            <a:off x="1748616" y="1374406"/>
            <a:ext cx="2319328" cy="15848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2" hasCustomPrompt="1"/>
          </p:nvPr>
        </p:nvSpPr>
        <p:spPr>
          <a:xfrm>
            <a:off x="4986924" y="1374406"/>
            <a:ext cx="2319328" cy="15848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xmlns="" id="{586A1ABE-161D-4DB1-B774-1153E4471A63}"/>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xmlns="" id="{67369799-0345-405E-A17B-2F89B880EF71}"/>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515016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60" r:id="rId3"/>
    <p:sldLayoutId id="2147483668" r:id="rId4"/>
    <p:sldLayoutId id="2147483669" r:id="rId5"/>
    <p:sldLayoutId id="2147483661" r:id="rId6"/>
    <p:sldLayoutId id="2147483662" r:id="rId7"/>
    <p:sldLayoutId id="2147483663" r:id="rId8"/>
    <p:sldLayoutId id="2147483664" r:id="rId9"/>
    <p:sldLayoutId id="2147483665" r:id="rId10"/>
    <p:sldLayoutId id="2147483670" r:id="rId11"/>
    <p:sldLayoutId id="2147483666" r:id="rId12"/>
    <p:sldLayoutId id="2147483667" r:id="rId13"/>
    <p:sldLayoutId id="2147483671" r:id="rId14"/>
    <p:sldLayoutId id="2147483656" r:id="rId15"/>
    <p:sldLayoutId id="2147483672" r:id="rId16"/>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hyperlink" Target="https://batcohn.com/aras_360.html"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pc-crash.com/" TargetMode="External"/><Relationship Id="rId5" Type="http://schemas.openxmlformats.org/officeDocument/2006/relationships/hyperlink" Target="https://www.vcrashusa.com/" TargetMode="Externa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6.mp4"/><Relationship Id="rId7" Type="http://schemas.openxmlformats.org/officeDocument/2006/relationships/image" Target="../media/image3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4.png"/><Relationship Id="rId5" Type="http://schemas.openxmlformats.org/officeDocument/2006/relationships/slideLayout" Target="../slideLayouts/slideLayout16.xml"/><Relationship Id="rId4" Type="http://schemas.openxmlformats.org/officeDocument/2006/relationships/video" Target="../media/media6.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hyperlink" Target="https://drive.google.com/file/d/1rp0QUk2BO_QYSYKcV9QeKodWcYNzV55J/view?usp=sharing"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cadillo nube: nube 5">
            <a:extLst>
              <a:ext uri="{FF2B5EF4-FFF2-40B4-BE49-F238E27FC236}">
                <a16:creationId xmlns:a16="http://schemas.microsoft.com/office/drawing/2014/main" xmlns="" id="{D33CB950-A2FE-448D-BD4D-FF3B318A8B76}"/>
              </a:ext>
            </a:extLst>
          </p:cNvPr>
          <p:cNvSpPr/>
          <p:nvPr/>
        </p:nvSpPr>
        <p:spPr>
          <a:xfrm flipH="1">
            <a:off x="2915816" y="195486"/>
            <a:ext cx="3168352" cy="1224136"/>
          </a:xfrm>
          <a:prstGeom prst="cloudCallout">
            <a:avLst>
              <a:gd name="adj1" fmla="val -46773"/>
              <a:gd name="adj2" fmla="val 677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El futuro llegó, </a:t>
            </a:r>
          </a:p>
          <a:p>
            <a:pPr algn="ctr"/>
            <a:r>
              <a:rPr lang="es-AR" dirty="0"/>
              <a:t>hace rato ….</a:t>
            </a:r>
          </a:p>
        </p:txBody>
      </p:sp>
      <p:sp>
        <p:nvSpPr>
          <p:cNvPr id="3" name="Rectángulo 2">
            <a:extLst>
              <a:ext uri="{FF2B5EF4-FFF2-40B4-BE49-F238E27FC236}">
                <a16:creationId xmlns:a16="http://schemas.microsoft.com/office/drawing/2014/main" xmlns="" id="{74181250-BBFE-4B2B-A366-9B431B977AE4}"/>
              </a:ext>
            </a:extLst>
          </p:cNvPr>
          <p:cNvSpPr/>
          <p:nvPr/>
        </p:nvSpPr>
        <p:spPr>
          <a:xfrm>
            <a:off x="683568" y="1419622"/>
            <a:ext cx="4281941" cy="2585323"/>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AR CHRISTY" panose="02000000000000000000" pitchFamily="2" charset="0"/>
              </a:rPr>
              <a:t>El </a:t>
            </a:r>
            <a:r>
              <a:rPr lang="en-US" sz="5400" b="1" cap="none" spc="0" dirty="0" err="1">
                <a:ln w="22225">
                  <a:solidFill>
                    <a:schemeClr val="accent2"/>
                  </a:solidFill>
                  <a:prstDash val="solid"/>
                </a:ln>
                <a:solidFill>
                  <a:schemeClr val="accent2">
                    <a:lumMod val="40000"/>
                    <a:lumOff val="60000"/>
                  </a:schemeClr>
                </a:solidFill>
                <a:effectLst/>
                <a:latin typeface="AR CHRISTY" panose="02000000000000000000" pitchFamily="2" charset="0"/>
              </a:rPr>
              <a:t>proceso</a:t>
            </a:r>
            <a:r>
              <a:rPr lang="en-US" sz="5400" b="1" cap="none" spc="0" dirty="0">
                <a:ln w="22225">
                  <a:solidFill>
                    <a:schemeClr val="accent2"/>
                  </a:solidFill>
                  <a:prstDash val="solid"/>
                </a:ln>
                <a:solidFill>
                  <a:schemeClr val="accent2">
                    <a:lumMod val="40000"/>
                    <a:lumOff val="60000"/>
                  </a:schemeClr>
                </a:solidFill>
                <a:effectLst/>
                <a:latin typeface="AR CHRISTY" panose="02000000000000000000" pitchFamily="2" charset="0"/>
              </a:rPr>
              <a:t> </a:t>
            </a:r>
          </a:p>
          <a:p>
            <a:pPr algn="ctr"/>
            <a:r>
              <a:rPr lang="en-US" sz="5400" b="1" cap="none" spc="0" dirty="0">
                <a:ln w="22225">
                  <a:solidFill>
                    <a:schemeClr val="accent2"/>
                  </a:solidFill>
                  <a:prstDash val="solid"/>
                </a:ln>
                <a:solidFill>
                  <a:schemeClr val="accent2">
                    <a:lumMod val="40000"/>
                    <a:lumOff val="60000"/>
                  </a:schemeClr>
                </a:solidFill>
                <a:effectLst/>
                <a:latin typeface="AR CHRISTY" panose="02000000000000000000" pitchFamily="2" charset="0"/>
              </a:rPr>
              <a:t>y la </a:t>
            </a:r>
            <a:r>
              <a:rPr lang="en-US" sz="5400" b="1" cap="none" spc="0" dirty="0" err="1">
                <a:ln w="22225">
                  <a:solidFill>
                    <a:schemeClr val="accent2"/>
                  </a:solidFill>
                  <a:prstDash val="solid"/>
                </a:ln>
                <a:solidFill>
                  <a:schemeClr val="accent2">
                    <a:lumMod val="40000"/>
                    <a:lumOff val="60000"/>
                  </a:schemeClr>
                </a:solidFill>
                <a:effectLst/>
                <a:latin typeface="AR CHRISTY" panose="02000000000000000000" pitchFamily="2" charset="0"/>
              </a:rPr>
              <a:t>sentencia</a:t>
            </a:r>
            <a:r>
              <a:rPr lang="en-US" sz="5400" b="1" cap="none" spc="0" dirty="0">
                <a:ln w="22225">
                  <a:solidFill>
                    <a:schemeClr val="accent2"/>
                  </a:solidFill>
                  <a:prstDash val="solid"/>
                </a:ln>
                <a:solidFill>
                  <a:schemeClr val="accent2">
                    <a:lumMod val="40000"/>
                    <a:lumOff val="60000"/>
                  </a:schemeClr>
                </a:solidFill>
                <a:effectLst/>
                <a:latin typeface="AR CHRISTY" panose="02000000000000000000" pitchFamily="2" charset="0"/>
              </a:rPr>
              <a:t> </a:t>
            </a:r>
          </a:p>
          <a:p>
            <a:pPr algn="ctr"/>
            <a:r>
              <a:rPr lang="en-US" sz="5400" b="1" cap="none" spc="0" dirty="0">
                <a:ln w="22225">
                  <a:solidFill>
                    <a:schemeClr val="accent2"/>
                  </a:solidFill>
                  <a:prstDash val="solid"/>
                </a:ln>
                <a:solidFill>
                  <a:schemeClr val="accent2">
                    <a:lumMod val="40000"/>
                    <a:lumOff val="60000"/>
                  </a:schemeClr>
                </a:solidFill>
                <a:effectLst/>
                <a:latin typeface="AR CHRISTY" panose="02000000000000000000" pitchFamily="2" charset="0"/>
              </a:rPr>
              <a:t>multimedia</a:t>
            </a:r>
            <a:endParaRPr lang="es-A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58657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4F7AB901-19D7-4EDF-A3D1-BC5D4BDC5FEA}"/>
              </a:ext>
            </a:extLst>
          </p:cNvPr>
          <p:cNvSpPr/>
          <p:nvPr/>
        </p:nvSpPr>
        <p:spPr>
          <a:xfrm>
            <a:off x="1331640" y="267494"/>
            <a:ext cx="676339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Proceso multimedia</a:t>
            </a:r>
          </a:p>
        </p:txBody>
      </p:sp>
      <p:sp>
        <p:nvSpPr>
          <p:cNvPr id="5" name="CuadroTexto 4">
            <a:extLst>
              <a:ext uri="{FF2B5EF4-FFF2-40B4-BE49-F238E27FC236}">
                <a16:creationId xmlns:a16="http://schemas.microsoft.com/office/drawing/2014/main" xmlns="" id="{E756807B-18A7-46E0-AEE8-547D962DBE4A}"/>
              </a:ext>
            </a:extLst>
          </p:cNvPr>
          <p:cNvSpPr txBox="1"/>
          <p:nvPr/>
        </p:nvSpPr>
        <p:spPr>
          <a:xfrm>
            <a:off x="788899" y="1851670"/>
            <a:ext cx="7848872" cy="1754326"/>
          </a:xfrm>
          <a:prstGeom prst="rect">
            <a:avLst/>
          </a:prstGeom>
          <a:noFill/>
        </p:spPr>
        <p:txBody>
          <a:bodyPr wrap="square" rtlCol="0">
            <a:spAutoFit/>
          </a:bodyPr>
          <a:lstStyle/>
          <a:p>
            <a:pPr algn="just" latinLnBrk="0"/>
            <a:r>
              <a:rPr lang="es-AR" dirty="0"/>
              <a:t>Podríamos definir al </a:t>
            </a:r>
            <a:r>
              <a:rPr lang="es-AR" dirty="0">
                <a:solidFill>
                  <a:srgbClr val="D15A12"/>
                </a:solidFill>
              </a:rPr>
              <a:t>proceso multimedia </a:t>
            </a:r>
            <a:r>
              <a:rPr lang="es-AR" dirty="0"/>
              <a:t>como aquel que utiliza, y procura el máximo rendimiento, de este tipo de archivos, capitalizando la valía no solo de los documentos escritos, sino también de todo tipo de registros generados por las </a:t>
            </a:r>
            <a:r>
              <a:rPr lang="es-AR"/>
              <a:t>nuevas tecnologías </a:t>
            </a:r>
            <a:r>
              <a:rPr lang="es-AR" dirty="0"/>
              <a:t>(imagen, sonido o ambos conjuntamente)</a:t>
            </a:r>
          </a:p>
          <a:p>
            <a:pPr algn="ctr"/>
            <a:endParaRPr lang="es-AR" dirty="0"/>
          </a:p>
        </p:txBody>
      </p:sp>
    </p:spTree>
    <p:extLst>
      <p:ext uri="{BB962C8B-B14F-4D97-AF65-F5344CB8AC3E}">
        <p14:creationId xmlns:p14="http://schemas.microsoft.com/office/powerpoint/2010/main" val="10964171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auto chocado">
            <a:extLst>
              <a:ext uri="{FF2B5EF4-FFF2-40B4-BE49-F238E27FC236}">
                <a16:creationId xmlns:a16="http://schemas.microsoft.com/office/drawing/2014/main" xmlns="" id="{D14160D6-9A21-43C9-A1E4-B7E93EFDD5D8}"/>
              </a:ext>
            </a:extLst>
          </p:cNvPr>
          <p:cNvPicPr>
            <a:picLocks noGrp="1" noChangeAspect="1" noChangeArrowheads="1"/>
          </p:cNvPicPr>
          <p:nvPr>
            <p:ph type="pic" idx="12"/>
          </p:nvPr>
        </p:nvPicPr>
        <p:blipFill>
          <a:blip r:embed="rId2" cstate="print">
            <a:extLst>
              <a:ext uri="{28A0092B-C50C-407E-A947-70E740481C1C}">
                <a14:useLocalDpi xmlns:a14="http://schemas.microsoft.com/office/drawing/2010/main" val="0"/>
              </a:ext>
            </a:extLst>
          </a:blip>
          <a:srcRect l="958" r="9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xmlns="" id="{4E563D88-7EC2-4B71-AEC5-BF08D2C05E58}"/>
              </a:ext>
            </a:extLst>
          </p:cNvPr>
          <p:cNvSpPr txBox="1"/>
          <p:nvPr/>
        </p:nvSpPr>
        <p:spPr>
          <a:xfrm>
            <a:off x="1763688" y="1381992"/>
            <a:ext cx="2319328" cy="1600438"/>
          </a:xfrm>
          <a:prstGeom prst="rect">
            <a:avLst/>
          </a:prstGeom>
          <a:solidFill>
            <a:schemeClr val="bg1"/>
          </a:solidFill>
        </p:spPr>
        <p:txBody>
          <a:bodyPr wrap="square" rtlCol="0">
            <a:spAutoFit/>
          </a:bodyPr>
          <a:lstStyle/>
          <a:p>
            <a:pPr algn="just" latinLnBrk="0"/>
            <a:r>
              <a:rPr lang="es-AR" sz="1400" dirty="0"/>
              <a:t>Que, como consecuencia del hecho, mi automotor ha sufrido severos desperfectos en su trompa, capot, puerta derecha, techo, y demás partes integrantes ……….</a:t>
            </a:r>
          </a:p>
        </p:txBody>
      </p:sp>
      <p:sp>
        <p:nvSpPr>
          <p:cNvPr id="3" name="Rectángulo 2">
            <a:extLst>
              <a:ext uri="{FF2B5EF4-FFF2-40B4-BE49-F238E27FC236}">
                <a16:creationId xmlns:a16="http://schemas.microsoft.com/office/drawing/2014/main" xmlns="" id="{D24E79DB-46C2-459F-B82F-A0BBC44D9855}"/>
              </a:ext>
            </a:extLst>
          </p:cNvPr>
          <p:cNvSpPr/>
          <p:nvPr/>
        </p:nvSpPr>
        <p:spPr>
          <a:xfrm>
            <a:off x="683568" y="123478"/>
            <a:ext cx="8225329" cy="923330"/>
          </a:xfrm>
          <a:prstGeom prst="rect">
            <a:avLst/>
          </a:prstGeom>
          <a:noFill/>
        </p:spPr>
        <p:txBody>
          <a:bodyPr wrap="none" lIns="91440" tIns="45720" rIns="91440" bIns="45720">
            <a:spAutoFit/>
          </a:bodyPr>
          <a:lstStyle/>
          <a:p>
            <a:pPr algn="ctr"/>
            <a:r>
              <a:rPr lang="en-US" altLang="ko-KR" sz="5400" b="1" cap="none" spc="0" dirty="0">
                <a:ln w="22225">
                  <a:solidFill>
                    <a:schemeClr val="accent2"/>
                  </a:solidFill>
                  <a:prstDash val="solid"/>
                </a:ln>
                <a:solidFill>
                  <a:schemeClr val="accent2">
                    <a:lumMod val="40000"/>
                    <a:lumOff val="60000"/>
                  </a:schemeClr>
                </a:solidFill>
                <a:effectLst/>
              </a:rPr>
              <a:t>MEJOR … UN EJEMPLO</a:t>
            </a:r>
            <a:endParaRPr lang="es-A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8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4F7AB901-19D7-4EDF-A3D1-BC5D4BDC5FEA}"/>
              </a:ext>
            </a:extLst>
          </p:cNvPr>
          <p:cNvSpPr/>
          <p:nvPr/>
        </p:nvSpPr>
        <p:spPr>
          <a:xfrm>
            <a:off x="1331640" y="267494"/>
            <a:ext cx="676339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Proceso multimedia</a:t>
            </a:r>
          </a:p>
        </p:txBody>
      </p:sp>
      <p:sp>
        <p:nvSpPr>
          <p:cNvPr id="5" name="CuadroTexto 4">
            <a:extLst>
              <a:ext uri="{FF2B5EF4-FFF2-40B4-BE49-F238E27FC236}">
                <a16:creationId xmlns:a16="http://schemas.microsoft.com/office/drawing/2014/main" xmlns="" id="{E756807B-18A7-46E0-AEE8-547D962DBE4A}"/>
              </a:ext>
            </a:extLst>
          </p:cNvPr>
          <p:cNvSpPr txBox="1"/>
          <p:nvPr/>
        </p:nvSpPr>
        <p:spPr>
          <a:xfrm>
            <a:off x="736233" y="1419622"/>
            <a:ext cx="7954203" cy="2585323"/>
          </a:xfrm>
          <a:prstGeom prst="rect">
            <a:avLst/>
          </a:prstGeom>
          <a:noFill/>
        </p:spPr>
        <p:txBody>
          <a:bodyPr wrap="square" rtlCol="0">
            <a:noAutofit/>
          </a:bodyPr>
          <a:lstStyle/>
          <a:p>
            <a:pPr algn="just" latinLnBrk="0"/>
            <a:r>
              <a:rPr lang="es-AR" dirty="0"/>
              <a:t>Hoy, a partir de la </a:t>
            </a:r>
            <a:r>
              <a:rPr lang="es-AR" dirty="0" err="1"/>
              <a:t>videofilmación</a:t>
            </a:r>
            <a:r>
              <a:rPr lang="es-AR" dirty="0"/>
              <a:t> de las audiencias, tenemos solo un rudimento de </a:t>
            </a:r>
            <a:r>
              <a:rPr lang="es-AR" dirty="0">
                <a:solidFill>
                  <a:srgbClr val="D15A12"/>
                </a:solidFill>
              </a:rPr>
              <a:t>proceso multimedia</a:t>
            </a:r>
            <a:r>
              <a:rPr lang="es-AR" dirty="0"/>
              <a:t>, las </a:t>
            </a:r>
            <a:r>
              <a:rPr lang="es-AR" dirty="0" err="1"/>
              <a:t>posiblidades</a:t>
            </a:r>
            <a:r>
              <a:rPr lang="es-AR" dirty="0"/>
              <a:t> son infinitamente mayores y se encuentran totalmente desaprovechadas.</a:t>
            </a:r>
          </a:p>
          <a:p>
            <a:pPr algn="just" latinLnBrk="0"/>
            <a:endParaRPr lang="es-AR" dirty="0"/>
          </a:p>
          <a:p>
            <a:pPr algn="just" latinLnBrk="0"/>
            <a:r>
              <a:rPr lang="es-AR" dirty="0"/>
              <a:t>Lo multimedia tiene muchísimo que ver con el tránsito hacia un sistema con mayor dosis de oralidad, y su interrelación con lo probatorio es evidente. </a:t>
            </a:r>
          </a:p>
          <a:p>
            <a:pPr algn="just" latinLnBrk="0"/>
            <a:endParaRPr lang="es-AR" dirty="0"/>
          </a:p>
          <a:p>
            <a:pPr algn="just" latinLnBrk="0"/>
            <a:r>
              <a:rPr lang="es-AR" dirty="0"/>
              <a:t>Aunque lo probatorio no agota las posibilidades que ofrecen las nuevas tecnologías</a:t>
            </a:r>
          </a:p>
        </p:txBody>
      </p:sp>
    </p:spTree>
    <p:extLst>
      <p:ext uri="{BB962C8B-B14F-4D97-AF65-F5344CB8AC3E}">
        <p14:creationId xmlns:p14="http://schemas.microsoft.com/office/powerpoint/2010/main" val="178340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633F9577-AEF1-4BA1-ADB2-E7C637F33395}"/>
              </a:ext>
            </a:extLst>
          </p:cNvPr>
          <p:cNvSpPr>
            <a:spLocks noGrp="1"/>
          </p:cNvSpPr>
          <p:nvPr>
            <p:ph type="body" sz="quarter" idx="10"/>
          </p:nvPr>
        </p:nvSpPr>
        <p:spPr>
          <a:xfrm>
            <a:off x="3065164" y="633684"/>
            <a:ext cx="5251251" cy="576063"/>
          </a:xfrm>
        </p:spPr>
        <p:txBody>
          <a:bodyPr/>
          <a:lstStyle/>
          <a:p>
            <a:r>
              <a:rPr lang="es-AR" dirty="0"/>
              <a:t>¿Peticiones verbales?</a:t>
            </a:r>
          </a:p>
        </p:txBody>
      </p:sp>
      <p:sp>
        <p:nvSpPr>
          <p:cNvPr id="3" name="Marcador de texto 2">
            <a:extLst>
              <a:ext uri="{FF2B5EF4-FFF2-40B4-BE49-F238E27FC236}">
                <a16:creationId xmlns:a16="http://schemas.microsoft.com/office/drawing/2014/main" xmlns="" id="{5BCF8256-8156-4BD3-B696-AFE42D151929}"/>
              </a:ext>
            </a:extLst>
          </p:cNvPr>
          <p:cNvSpPr>
            <a:spLocks noGrp="1"/>
          </p:cNvSpPr>
          <p:nvPr>
            <p:ph type="body" sz="quarter" idx="11"/>
          </p:nvPr>
        </p:nvSpPr>
        <p:spPr>
          <a:xfrm>
            <a:off x="4355976" y="1209747"/>
            <a:ext cx="3456384" cy="288032"/>
          </a:xfrm>
        </p:spPr>
        <p:txBody>
          <a:bodyPr/>
          <a:lstStyle/>
          <a:p>
            <a:r>
              <a:rPr lang="es-AR" dirty="0"/>
              <a:t>(nada lo impide)</a:t>
            </a:r>
          </a:p>
        </p:txBody>
      </p:sp>
      <p:sp>
        <p:nvSpPr>
          <p:cNvPr id="4" name="CuadroTexto 3">
            <a:extLst>
              <a:ext uri="{FF2B5EF4-FFF2-40B4-BE49-F238E27FC236}">
                <a16:creationId xmlns:a16="http://schemas.microsoft.com/office/drawing/2014/main" xmlns="" id="{FAC3094D-948D-4179-9DC2-76B46FC7178A}"/>
              </a:ext>
            </a:extLst>
          </p:cNvPr>
          <p:cNvSpPr txBox="1"/>
          <p:nvPr/>
        </p:nvSpPr>
        <p:spPr>
          <a:xfrm>
            <a:off x="971600" y="2499742"/>
            <a:ext cx="7200800" cy="1569660"/>
          </a:xfrm>
          <a:prstGeom prst="rect">
            <a:avLst/>
          </a:prstGeom>
          <a:noFill/>
        </p:spPr>
        <p:txBody>
          <a:bodyPr wrap="square" rtlCol="0">
            <a:spAutoFit/>
          </a:bodyPr>
          <a:lstStyle/>
          <a:p>
            <a:pPr algn="just" latinLnBrk="0"/>
            <a:r>
              <a:rPr lang="es-AR" sz="1600" dirty="0"/>
              <a:t>Se presenta la posibilidad de adjuntar archivos de imagen y sonido a las presentaciones electrónicas</a:t>
            </a:r>
          </a:p>
          <a:p>
            <a:pPr algn="just" latinLnBrk="0"/>
            <a:r>
              <a:rPr lang="es-AR" sz="1600" dirty="0"/>
              <a:t>Si estuvieran firmadas digitalmente, emanarían de un sujeto identificable. No olvidemos que, dada la esencia de la firma digital (art. 2 ley 25.506), la misma ya no se circunscribe técnicamente a lo escrito</a:t>
            </a:r>
          </a:p>
          <a:p>
            <a:pPr algn="just" latinLnBrk="0"/>
            <a:r>
              <a:rPr lang="es-AR" sz="1600" dirty="0"/>
              <a:t>En tales casos, se podrían formular peticiones sencillas de manera verbal</a:t>
            </a:r>
          </a:p>
        </p:txBody>
      </p:sp>
    </p:spTree>
    <p:extLst>
      <p:ext uri="{BB962C8B-B14F-4D97-AF65-F5344CB8AC3E}">
        <p14:creationId xmlns:p14="http://schemas.microsoft.com/office/powerpoint/2010/main" val="184332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A8F10D50-4528-41C8-A05C-EB537676CFC9}"/>
              </a:ext>
            </a:extLst>
          </p:cNvPr>
          <p:cNvSpPr>
            <a:spLocks noGrp="1"/>
          </p:cNvSpPr>
          <p:nvPr>
            <p:ph type="body" sz="quarter" idx="10"/>
          </p:nvPr>
        </p:nvSpPr>
        <p:spPr>
          <a:xfrm>
            <a:off x="226529" y="411510"/>
            <a:ext cx="2232248" cy="2952328"/>
          </a:xfrm>
        </p:spPr>
        <p:txBody>
          <a:bodyPr/>
          <a:lstStyle/>
          <a:p>
            <a:pPr algn="just" latinLnBrk="0"/>
            <a:r>
              <a:rPr lang="es-AR" sz="1800" dirty="0"/>
              <a:t>Art. 245: El recurso de apelación se interpondrá por escrito </a:t>
            </a:r>
            <a:r>
              <a:rPr lang="es-AR" sz="1800" b="1" dirty="0"/>
              <a:t>o </a:t>
            </a:r>
            <a:r>
              <a:rPr lang="es-AR" sz="1800" b="1" u="sng" dirty="0"/>
              <a:t>verbalmente</a:t>
            </a:r>
            <a:r>
              <a:rPr lang="es-AR" sz="1800" b="1" dirty="0"/>
              <a:t>. En este último caso se hará constar por diligencia que el secretario o el oficial primero asentará en el expediente</a:t>
            </a:r>
          </a:p>
        </p:txBody>
      </p:sp>
      <p:pic>
        <p:nvPicPr>
          <p:cNvPr id="1026" name="Picture 2" descr="Resultado de imagen para lawyer cartoon angry">
            <a:extLst>
              <a:ext uri="{FF2B5EF4-FFF2-40B4-BE49-F238E27FC236}">
                <a16:creationId xmlns:a16="http://schemas.microsoft.com/office/drawing/2014/main" xmlns="" id="{B51A3B73-F30E-4866-A785-293C2A988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900112"/>
            <a:ext cx="2581275" cy="3343275"/>
          </a:xfrm>
          <a:prstGeom prst="rect">
            <a:avLst/>
          </a:prstGeom>
          <a:noFill/>
          <a:extLst>
            <a:ext uri="{909E8E84-426E-40DD-AFC4-6F175D3DCCD1}">
              <a14:hiddenFill xmlns:a14="http://schemas.microsoft.com/office/drawing/2010/main">
                <a:solidFill>
                  <a:srgbClr val="FFFFFF"/>
                </a:solidFill>
              </a14:hiddenFill>
            </a:ext>
          </a:extLst>
        </p:spPr>
      </p:pic>
      <p:sp>
        <p:nvSpPr>
          <p:cNvPr id="3" name="Bocadillo: ovalado 2">
            <a:extLst>
              <a:ext uri="{FF2B5EF4-FFF2-40B4-BE49-F238E27FC236}">
                <a16:creationId xmlns:a16="http://schemas.microsoft.com/office/drawing/2014/main" xmlns="" id="{687D05A0-F547-4D19-ACC9-6665F396AF42}"/>
              </a:ext>
            </a:extLst>
          </p:cNvPr>
          <p:cNvSpPr/>
          <p:nvPr/>
        </p:nvSpPr>
        <p:spPr>
          <a:xfrm flipH="1">
            <a:off x="3923928" y="0"/>
            <a:ext cx="1944216" cy="1368152"/>
          </a:xfrm>
          <a:prstGeom prst="wedgeEllipseCallout">
            <a:avLst>
              <a:gd name="adj1" fmla="val -72240"/>
              <a:gd name="adj2" fmla="val 32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APELO!!!</a:t>
            </a:r>
          </a:p>
        </p:txBody>
      </p:sp>
    </p:spTree>
    <p:extLst>
      <p:ext uri="{BB962C8B-B14F-4D97-AF65-F5344CB8AC3E}">
        <p14:creationId xmlns:p14="http://schemas.microsoft.com/office/powerpoint/2010/main" val="3613391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xmlns="" id="{2B1CFC49-26C2-4E27-A646-D287E45DC3DD}"/>
              </a:ext>
            </a:extLst>
          </p:cNvPr>
          <p:cNvSpPr>
            <a:spLocks noGrp="1"/>
          </p:cNvSpPr>
          <p:nvPr>
            <p:ph type="body" sz="quarter" idx="10"/>
          </p:nvPr>
        </p:nvSpPr>
        <p:spPr>
          <a:xfrm>
            <a:off x="3065164" y="633684"/>
            <a:ext cx="4027115" cy="576063"/>
          </a:xfrm>
        </p:spPr>
        <p:txBody>
          <a:bodyPr/>
          <a:lstStyle/>
          <a:p>
            <a:r>
              <a:rPr lang="es-AR" sz="3000" dirty="0"/>
              <a:t>¡Todavía hay mas!</a:t>
            </a:r>
          </a:p>
        </p:txBody>
      </p:sp>
      <p:sp>
        <p:nvSpPr>
          <p:cNvPr id="5" name="CuadroTexto 4">
            <a:extLst>
              <a:ext uri="{FF2B5EF4-FFF2-40B4-BE49-F238E27FC236}">
                <a16:creationId xmlns:a16="http://schemas.microsoft.com/office/drawing/2014/main" xmlns="" id="{F6DE95B1-D92A-44F2-8843-868F780E40EC}"/>
              </a:ext>
            </a:extLst>
          </p:cNvPr>
          <p:cNvSpPr txBox="1"/>
          <p:nvPr/>
        </p:nvSpPr>
        <p:spPr>
          <a:xfrm>
            <a:off x="3203848" y="1923678"/>
            <a:ext cx="4680520" cy="2062103"/>
          </a:xfrm>
          <a:prstGeom prst="rect">
            <a:avLst/>
          </a:prstGeom>
          <a:noFill/>
        </p:spPr>
        <p:txBody>
          <a:bodyPr wrap="square" rtlCol="0">
            <a:spAutoFit/>
          </a:bodyPr>
          <a:lstStyle/>
          <a:p>
            <a:pPr algn="just" latinLnBrk="0"/>
            <a:r>
              <a:rPr lang="es-AR" sz="1600" dirty="0"/>
              <a:t>Art. 117: Podrá solicitarse la reiteración de oficios o exhortos, desglose de poderes, o documentos, agregación de pruebas, entrega de edictos, y, en general que se dicten providencias de mero trámite, mediante simple anotación en el expediente, firmada por el solicitante.</a:t>
            </a:r>
          </a:p>
          <a:p>
            <a:pPr algn="just" latinLnBrk="0"/>
            <a:r>
              <a:rPr lang="es-AR" sz="1600" dirty="0"/>
              <a:t>Creemos que esta “simple anotación” podría simplificarse al máximo, </a:t>
            </a:r>
            <a:r>
              <a:rPr lang="es-AR" sz="1600" dirty="0" err="1"/>
              <a:t>oralizándola</a:t>
            </a:r>
            <a:endParaRPr lang="es-AR" sz="1600" dirty="0"/>
          </a:p>
        </p:txBody>
      </p:sp>
    </p:spTree>
    <p:extLst>
      <p:ext uri="{BB962C8B-B14F-4D97-AF65-F5344CB8AC3E}">
        <p14:creationId xmlns:p14="http://schemas.microsoft.com/office/powerpoint/2010/main" val="137465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F6DE95B1-D92A-44F2-8843-868F780E40EC}"/>
              </a:ext>
            </a:extLst>
          </p:cNvPr>
          <p:cNvSpPr txBox="1"/>
          <p:nvPr/>
        </p:nvSpPr>
        <p:spPr>
          <a:xfrm>
            <a:off x="2987824" y="1923678"/>
            <a:ext cx="5184576" cy="2062103"/>
          </a:xfrm>
          <a:prstGeom prst="rect">
            <a:avLst/>
          </a:prstGeom>
          <a:noFill/>
        </p:spPr>
        <p:txBody>
          <a:bodyPr wrap="square" rtlCol="0">
            <a:spAutoFit/>
          </a:bodyPr>
          <a:lstStyle/>
          <a:p>
            <a:pPr algn="just" latinLnBrk="0"/>
            <a:r>
              <a:rPr lang="es-AR" sz="1600" dirty="0"/>
              <a:t>Tampoco se debería impedir la utilización de archivos de imagen como medio para expresarse en los escritos y otros documentos judiciales (</a:t>
            </a:r>
            <a:r>
              <a:rPr lang="es-AR" sz="1600" dirty="0" err="1"/>
              <a:t>vgr</a:t>
            </a:r>
            <a:r>
              <a:rPr lang="es-AR" sz="1600" dirty="0"/>
              <a:t>. para individualizar un inmueble); esto en principio no serviría como documento probatorio sino solo como forma de expresión.</a:t>
            </a:r>
          </a:p>
          <a:p>
            <a:pPr algn="just" latinLnBrk="0"/>
            <a:r>
              <a:rPr lang="es-AR" sz="1600" dirty="0"/>
              <a:t>¡La explicación “clara” de los hechos (art. 330 inc. 4) muchas veces requiere del uso de una imagen!</a:t>
            </a:r>
          </a:p>
        </p:txBody>
      </p:sp>
    </p:spTree>
    <p:extLst>
      <p:ext uri="{BB962C8B-B14F-4D97-AF65-F5344CB8AC3E}">
        <p14:creationId xmlns:p14="http://schemas.microsoft.com/office/powerpoint/2010/main" val="3700397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4F7AB901-19D7-4EDF-A3D1-BC5D4BDC5FEA}"/>
              </a:ext>
            </a:extLst>
          </p:cNvPr>
          <p:cNvSpPr/>
          <p:nvPr/>
        </p:nvSpPr>
        <p:spPr>
          <a:xfrm>
            <a:off x="1331640" y="267494"/>
            <a:ext cx="676339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Proceso multimedia</a:t>
            </a:r>
          </a:p>
        </p:txBody>
      </p:sp>
      <p:sp>
        <p:nvSpPr>
          <p:cNvPr id="5" name="CuadroTexto 4">
            <a:extLst>
              <a:ext uri="{FF2B5EF4-FFF2-40B4-BE49-F238E27FC236}">
                <a16:creationId xmlns:a16="http://schemas.microsoft.com/office/drawing/2014/main" xmlns="" id="{E756807B-18A7-46E0-AEE8-547D962DBE4A}"/>
              </a:ext>
            </a:extLst>
          </p:cNvPr>
          <p:cNvSpPr txBox="1"/>
          <p:nvPr/>
        </p:nvSpPr>
        <p:spPr>
          <a:xfrm>
            <a:off x="736233" y="1131590"/>
            <a:ext cx="7954203" cy="2585323"/>
          </a:xfrm>
          <a:prstGeom prst="rect">
            <a:avLst/>
          </a:prstGeom>
          <a:noFill/>
        </p:spPr>
        <p:txBody>
          <a:bodyPr wrap="square" rtlCol="0">
            <a:noAutofit/>
          </a:bodyPr>
          <a:lstStyle/>
          <a:p>
            <a:pPr algn="ctr" latinLnBrk="0"/>
            <a:endParaRPr lang="es-AR" dirty="0"/>
          </a:p>
          <a:p>
            <a:pPr algn="ctr" latinLnBrk="0"/>
            <a:endParaRPr lang="es-AR" dirty="0"/>
          </a:p>
          <a:p>
            <a:pPr algn="ctr" latinLnBrk="0"/>
            <a:r>
              <a:rPr lang="es-AR" dirty="0"/>
              <a:t>Con todo, la principal virtualidad de lo multimedial en el proceso será, indudablemente, lo probatorio</a:t>
            </a:r>
          </a:p>
          <a:p>
            <a:pPr algn="ctr" latinLnBrk="0"/>
            <a:endParaRPr lang="es-AR"/>
          </a:p>
          <a:p>
            <a:pPr algn="ctr" latinLnBrk="0"/>
            <a:endParaRPr lang="es-AR" dirty="0"/>
          </a:p>
          <a:p>
            <a:pPr algn="ctr" latinLnBrk="0"/>
            <a:r>
              <a:rPr lang="es-AR" dirty="0"/>
              <a:t>Produciendo impacto en varios de los medios utilizables en el proceso civil</a:t>
            </a:r>
          </a:p>
        </p:txBody>
      </p:sp>
    </p:spTree>
    <p:extLst>
      <p:ext uri="{BB962C8B-B14F-4D97-AF65-F5344CB8AC3E}">
        <p14:creationId xmlns:p14="http://schemas.microsoft.com/office/powerpoint/2010/main" val="2044374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a:extLst>
              <a:ext uri="{FF2B5EF4-FFF2-40B4-BE49-F238E27FC236}">
                <a16:creationId xmlns:a16="http://schemas.microsoft.com/office/drawing/2014/main" xmlns="" id="{48372D30-1470-4755-883D-86CC0A5DEDB5}"/>
              </a:ext>
            </a:extLst>
          </p:cNvPr>
          <p:cNvPicPr>
            <a:picLocks noGrp="1" noChangeAspect="1"/>
          </p:cNvPicPr>
          <p:nvPr>
            <p:ph type="pic" idx="1"/>
          </p:nvPr>
        </p:nvPicPr>
        <p:blipFill>
          <a:blip r:embed="rId2"/>
          <a:srcRect l="31785" r="31785"/>
          <a:stretch>
            <a:fillRect/>
          </a:stretch>
        </p:blipFill>
        <p:spPr>
          <a:prstGeom prst="rect">
            <a:avLst/>
          </a:prstGeom>
        </p:spPr>
      </p:pic>
      <p:sp>
        <p:nvSpPr>
          <p:cNvPr id="9" name="Rectángulo 8">
            <a:extLst>
              <a:ext uri="{FF2B5EF4-FFF2-40B4-BE49-F238E27FC236}">
                <a16:creationId xmlns:a16="http://schemas.microsoft.com/office/drawing/2014/main" xmlns="" id="{1BC384C2-ADC7-4682-8C55-051F21C7D01B}"/>
              </a:ext>
            </a:extLst>
          </p:cNvPr>
          <p:cNvSpPr/>
          <p:nvPr/>
        </p:nvSpPr>
        <p:spPr>
          <a:xfrm>
            <a:off x="3491880" y="333162"/>
            <a:ext cx="4585395" cy="2585323"/>
          </a:xfrm>
          <a:prstGeom prst="rect">
            <a:avLst/>
          </a:prstGeom>
          <a:noFill/>
        </p:spPr>
        <p:txBody>
          <a:bodyPr wrap="square" lIns="91440" tIns="45720" rIns="91440" bIns="45720">
            <a:spAutoFit/>
          </a:bodyPr>
          <a:lstStyle/>
          <a:p>
            <a:pPr algn="ctr" latinLnBrk="0"/>
            <a:r>
              <a:rPr lang="es-ES" sz="5400" b="1" cap="none" spc="0" dirty="0">
                <a:ln w="22225">
                  <a:solidFill>
                    <a:schemeClr val="accent2"/>
                  </a:solidFill>
                  <a:prstDash val="solid"/>
                </a:ln>
                <a:solidFill>
                  <a:schemeClr val="accent2">
                    <a:lumMod val="40000"/>
                    <a:lumOff val="60000"/>
                  </a:schemeClr>
                </a:solidFill>
                <a:effectLst/>
              </a:rPr>
              <a:t>MULTIMEDIA Y MEDIOS DE PRUEBA</a:t>
            </a:r>
          </a:p>
        </p:txBody>
      </p:sp>
      <p:sp>
        <p:nvSpPr>
          <p:cNvPr id="2" name="CuadroTexto 1">
            <a:extLst>
              <a:ext uri="{FF2B5EF4-FFF2-40B4-BE49-F238E27FC236}">
                <a16:creationId xmlns:a16="http://schemas.microsoft.com/office/drawing/2014/main" xmlns="" id="{CAFF41DB-0E74-4B33-8AA9-435EBED8C465}"/>
              </a:ext>
            </a:extLst>
          </p:cNvPr>
          <p:cNvSpPr txBox="1"/>
          <p:nvPr/>
        </p:nvSpPr>
        <p:spPr>
          <a:xfrm>
            <a:off x="3419872" y="3228611"/>
            <a:ext cx="4968552" cy="1200329"/>
          </a:xfrm>
          <a:prstGeom prst="rect">
            <a:avLst/>
          </a:prstGeom>
          <a:noFill/>
        </p:spPr>
        <p:txBody>
          <a:bodyPr wrap="square" rtlCol="0">
            <a:spAutoFit/>
          </a:bodyPr>
          <a:lstStyle/>
          <a:p>
            <a:pPr algn="ctr" latinLnBrk="0"/>
            <a:r>
              <a:rPr lang="es-AR" dirty="0"/>
              <a:t>(el proceso y lo probatorio son, en cierto sentido, multimedia, sencillamente porque para la acreditación de los hechos han de utilizarse varios </a:t>
            </a:r>
            <a:r>
              <a:rPr lang="es-AR" i="1" dirty="0"/>
              <a:t>MEDIOS</a:t>
            </a:r>
            <a:r>
              <a:rPr lang="es-AR" dirty="0"/>
              <a:t> de prueba)</a:t>
            </a:r>
          </a:p>
        </p:txBody>
      </p:sp>
    </p:spTree>
    <p:extLst>
      <p:ext uri="{BB962C8B-B14F-4D97-AF65-F5344CB8AC3E}">
        <p14:creationId xmlns:p14="http://schemas.microsoft.com/office/powerpoint/2010/main" val="1229219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EE3AFE49-65D7-4A74-8062-7B10870B674F}"/>
              </a:ext>
            </a:extLst>
          </p:cNvPr>
          <p:cNvSpPr>
            <a:spLocks noGrp="1"/>
          </p:cNvSpPr>
          <p:nvPr>
            <p:ph type="body" sz="quarter" idx="10"/>
          </p:nvPr>
        </p:nvSpPr>
        <p:spPr>
          <a:xfrm>
            <a:off x="395536" y="555526"/>
            <a:ext cx="3600400" cy="1152128"/>
          </a:xfrm>
        </p:spPr>
        <p:txBody>
          <a:bodyPr/>
          <a:lstStyle/>
          <a:p>
            <a:pPr algn="ctr" latinLnBrk="0"/>
            <a:r>
              <a:rPr lang="es-AR" dirty="0"/>
              <a:t>1. El documento multimedia</a:t>
            </a:r>
          </a:p>
        </p:txBody>
      </p:sp>
    </p:spTree>
    <p:extLst>
      <p:ext uri="{BB962C8B-B14F-4D97-AF65-F5344CB8AC3E}">
        <p14:creationId xmlns:p14="http://schemas.microsoft.com/office/powerpoint/2010/main" val="285316592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1995686"/>
            <a:ext cx="7056784" cy="2277547"/>
          </a:xfrm>
          <a:prstGeom prst="rect">
            <a:avLst/>
          </a:prstGeom>
          <a:noFill/>
        </p:spPr>
        <p:txBody>
          <a:bodyPr wrap="square" rtlCol="0">
            <a:spAutoFit/>
          </a:bodyPr>
          <a:lstStyle/>
          <a:p>
            <a:pPr indent="-1080000" algn="just" defTabSz="0" eaLnBrk="0" latinLnBrk="0" hangingPunct="0"/>
            <a:r>
              <a:rPr lang="es-AR" sz="1600" dirty="0"/>
              <a:t>							                              		                                    </a:t>
            </a:r>
            <a:r>
              <a:rPr lang="es-AR" dirty="0"/>
              <a:t>recíprocamente coordinados entre sí de acuerdo con reglas preestablecidas, que conducen a la creación de una norma individual destinada a regir un determinado aspecto de la conducta del sujeto o sujetos, ajenos al órgano, que han requerido la intervención de éste en un caso concreto, así como la conducta del sujeto o sujetos también extraña al órgano frente a quienes se ha requerido esa intervención (PALACIO).</a:t>
            </a:r>
          </a:p>
          <a:p>
            <a:pPr defTabSz="0"/>
            <a:endParaRPr lang="en-US" altLang="ko-KR" sz="1600" dirty="0">
              <a:solidFill>
                <a:schemeClr val="tx1">
                  <a:lumMod val="75000"/>
                  <a:lumOff val="25000"/>
                </a:schemeClr>
              </a:solidFill>
              <a:cs typeface="Arial" pitchFamily="34" charset="0"/>
            </a:endParaRPr>
          </a:p>
        </p:txBody>
      </p:sp>
      <p:sp>
        <p:nvSpPr>
          <p:cNvPr id="9" name="CuadroTexto 8">
            <a:extLst>
              <a:ext uri="{FF2B5EF4-FFF2-40B4-BE49-F238E27FC236}">
                <a16:creationId xmlns:a16="http://schemas.microsoft.com/office/drawing/2014/main" xmlns="" id="{E81AE46D-B7BA-4465-A9F7-788E8E187A70}"/>
              </a:ext>
            </a:extLst>
          </p:cNvPr>
          <p:cNvSpPr txBox="1"/>
          <p:nvPr/>
        </p:nvSpPr>
        <p:spPr>
          <a:xfrm>
            <a:off x="3030847" y="1995686"/>
            <a:ext cx="2088232" cy="369332"/>
          </a:xfrm>
          <a:prstGeom prst="rect">
            <a:avLst/>
          </a:prstGeom>
          <a:noFill/>
        </p:spPr>
        <p:txBody>
          <a:bodyPr wrap="square" rtlCol="0">
            <a:spAutoFit/>
          </a:bodyPr>
          <a:lstStyle/>
          <a:p>
            <a:r>
              <a:rPr lang="es-AR" dirty="0"/>
              <a:t>Conjunto de actos</a:t>
            </a:r>
          </a:p>
        </p:txBody>
      </p:sp>
      <p:sp>
        <p:nvSpPr>
          <p:cNvPr id="3" name="Rectángulo 2">
            <a:extLst>
              <a:ext uri="{FF2B5EF4-FFF2-40B4-BE49-F238E27FC236}">
                <a16:creationId xmlns:a16="http://schemas.microsoft.com/office/drawing/2014/main" xmlns="" id="{1B45B74C-0924-400F-9A8D-D5EB1486E93F}"/>
              </a:ext>
            </a:extLst>
          </p:cNvPr>
          <p:cNvSpPr/>
          <p:nvPr/>
        </p:nvSpPr>
        <p:spPr>
          <a:xfrm>
            <a:off x="3030847" y="195486"/>
            <a:ext cx="3647152" cy="923330"/>
          </a:xfrm>
          <a:prstGeom prst="rect">
            <a:avLst/>
          </a:prstGeom>
          <a:noFill/>
        </p:spPr>
        <p:txBody>
          <a:bodyPr wrap="none" lIns="91440" tIns="45720" rIns="91440" bIns="45720">
            <a:spAutoFit/>
          </a:bodyPr>
          <a:lstStyle/>
          <a:p>
            <a:pPr algn="ctr"/>
            <a:r>
              <a:rPr lang="en-US" altLang="ko-KR" sz="5400" b="1" dirty="0">
                <a:ln w="22225">
                  <a:solidFill>
                    <a:schemeClr val="accent2"/>
                  </a:solidFill>
                  <a:prstDash val="solid"/>
                </a:ln>
                <a:solidFill>
                  <a:schemeClr val="accent2">
                    <a:lumMod val="40000"/>
                    <a:lumOff val="60000"/>
                  </a:schemeClr>
                </a:solidFill>
              </a:rPr>
              <a:t>PROCESO</a:t>
            </a:r>
            <a:endParaRPr lang="es-AR"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394066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65000" decel="35000" fill="hold" grpId="0" nodeType="clickEffect">
                                  <p:stCondLst>
                                    <p:cond delay="0"/>
                                  </p:stCondLst>
                                  <p:childTnLst>
                                    <p:animMotion origin="layout" path="M -0.00035 -0.00834 C 0.02431 -0.1071 0.04913 -0.20556 0.08212 -0.21945 C 0.1151 -0.23303 0.16094 -0.09044 0.19722 -0.09105 C 0.23351 -0.09198 0.26701 -0.22346 0.29948 -0.22346 C 0.33212 -0.22346 0.375 -0.08118 0.39253 -0.09105 C 0.41024 -0.10124 0.40781 -0.19229 0.40538 -0.28334 " pathEditMode="relative" ptsTypes="AAAAAA">
                                      <p:cBhvr>
                                        <p:cTn id="6" dur="2000" fill="hold"/>
                                        <p:tgtEl>
                                          <p:spTgt spid="9"/>
                                        </p:tgtEl>
                                        <p:attrNameLst>
                                          <p:attrName>ppt_x</p:attrName>
                                          <p:attrName>ppt_y</p:attrName>
                                        </p:attrNameLst>
                                      </p:cBhvr>
                                    </p:animMotion>
                                  </p:childTnLst>
                                  <p:subTnLst>
                                    <p:animClr clrSpc="rgb" dir="cw">
                                      <p:cBhvr override="childStyle">
                                        <p:cTn dur="1" fill="hold" display="0" masterRel="nextClick" afterEffect="1"/>
                                        <p:tgtEl>
                                          <p:spTgt spid="9"/>
                                        </p:tgtEl>
                                        <p:attrNameLst>
                                          <p:attrName>ppt_c</p:attrName>
                                        </p:attrNameLst>
                                      </p:cBhvr>
                                      <p:to>
                                        <a:srgbClr val="C51F1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21B2B335-C2B4-49B0-9215-D9BC944B8AF1}"/>
              </a:ext>
            </a:extLst>
          </p:cNvPr>
          <p:cNvSpPr>
            <a:spLocks noGrp="1"/>
          </p:cNvSpPr>
          <p:nvPr>
            <p:ph type="body" sz="quarter" idx="10"/>
          </p:nvPr>
        </p:nvSpPr>
        <p:spPr/>
        <p:txBody>
          <a:bodyPr/>
          <a:lstStyle/>
          <a:p>
            <a:r>
              <a:rPr lang="es-AR" dirty="0"/>
              <a:t>Base normativa</a:t>
            </a:r>
          </a:p>
        </p:txBody>
      </p:sp>
      <p:sp>
        <p:nvSpPr>
          <p:cNvPr id="5" name="CuadroTexto 4">
            <a:extLst>
              <a:ext uri="{FF2B5EF4-FFF2-40B4-BE49-F238E27FC236}">
                <a16:creationId xmlns:a16="http://schemas.microsoft.com/office/drawing/2014/main" xmlns="" id="{E25AAE49-A5FC-43E3-AE03-8646D9F9B5E3}"/>
              </a:ext>
            </a:extLst>
          </p:cNvPr>
          <p:cNvSpPr txBox="1"/>
          <p:nvPr/>
        </p:nvSpPr>
        <p:spPr>
          <a:xfrm>
            <a:off x="3599892" y="1203598"/>
            <a:ext cx="5256584" cy="3539430"/>
          </a:xfrm>
          <a:prstGeom prst="rect">
            <a:avLst/>
          </a:prstGeom>
          <a:noFill/>
        </p:spPr>
        <p:txBody>
          <a:bodyPr wrap="square" rtlCol="0">
            <a:spAutoFit/>
          </a:bodyPr>
          <a:lstStyle/>
          <a:p>
            <a:pPr algn="just" latinLnBrk="0"/>
            <a:r>
              <a:rPr lang="es-AR" sz="1600" dirty="0"/>
              <a:t>“Esta categoría comprende todo escrito no firmado, entre otros, los impresos, los registros visuales o auditivos de cosas o hechos y, cualquiera que sea el medio empleado, los registros de la palabra y de información”</a:t>
            </a:r>
          </a:p>
          <a:p>
            <a:pPr algn="just" latinLnBrk="0"/>
            <a:endParaRPr lang="es-AR" sz="1600" dirty="0"/>
          </a:p>
          <a:p>
            <a:pPr algn="just" latinLnBrk="0"/>
            <a:endParaRPr lang="es-AR" sz="1600" dirty="0"/>
          </a:p>
          <a:p>
            <a:pPr algn="just" latinLnBrk="0"/>
            <a:r>
              <a:rPr lang="es-AR" sz="1600" dirty="0"/>
              <a:t>“El valor probatorio de los instrumentos particulares debe ser apreciado por el juez ponderando, entre otras pautas, la congruencia entre lo sucedido y narrado, la precisión y claridad técnica del texto, los usos y prácticas del tráfico, las relaciones precedentes y la confiabilidad de los soportes utilizados y de los procedimientos técnicos que se apliquen”.</a:t>
            </a:r>
          </a:p>
        </p:txBody>
      </p:sp>
      <p:sp>
        <p:nvSpPr>
          <p:cNvPr id="6" name="CuadroTexto 5">
            <a:extLst>
              <a:ext uri="{FF2B5EF4-FFF2-40B4-BE49-F238E27FC236}">
                <a16:creationId xmlns:a16="http://schemas.microsoft.com/office/drawing/2014/main" xmlns="" id="{8C1815AA-C41F-4B5E-BF61-FC77AD4CB0F8}"/>
              </a:ext>
            </a:extLst>
          </p:cNvPr>
          <p:cNvSpPr txBox="1"/>
          <p:nvPr/>
        </p:nvSpPr>
        <p:spPr>
          <a:xfrm rot="16200000">
            <a:off x="635368" y="1611838"/>
            <a:ext cx="2400657" cy="2160241"/>
          </a:xfrm>
          <a:prstGeom prst="rect">
            <a:avLst/>
          </a:prstGeom>
          <a:noFill/>
        </p:spPr>
        <p:txBody>
          <a:bodyPr vert="eaVert" wrap="square" rtlCol="0">
            <a:spAutoFit/>
          </a:bodyPr>
          <a:lstStyle/>
          <a:p>
            <a:pPr algn="ctr"/>
            <a:r>
              <a:rPr lang="es-AR" dirty="0">
                <a:solidFill>
                  <a:schemeClr val="bg1"/>
                </a:solidFill>
              </a:rPr>
              <a:t>Art. 287 CCyCN</a:t>
            </a:r>
          </a:p>
          <a:p>
            <a:pPr algn="ctr" latinLnBrk="0"/>
            <a:r>
              <a:rPr lang="es-AR" dirty="0">
                <a:solidFill>
                  <a:schemeClr val="bg1"/>
                </a:solidFill>
              </a:rPr>
              <a:t>Instrumentos particulares no firmados</a:t>
            </a:r>
          </a:p>
          <a:p>
            <a:pPr algn="ctr" latinLnBrk="0"/>
            <a:endParaRPr lang="es-AR" dirty="0">
              <a:solidFill>
                <a:schemeClr val="bg1"/>
              </a:solidFill>
            </a:endParaRPr>
          </a:p>
          <a:p>
            <a:pPr algn="ctr" latinLnBrk="0"/>
            <a:endParaRPr lang="es-AR" dirty="0">
              <a:solidFill>
                <a:schemeClr val="bg1"/>
              </a:solidFill>
            </a:endParaRPr>
          </a:p>
          <a:p>
            <a:pPr algn="ctr" latinLnBrk="0"/>
            <a:r>
              <a:rPr lang="es-AR" dirty="0">
                <a:solidFill>
                  <a:schemeClr val="bg1"/>
                </a:solidFill>
              </a:rPr>
              <a:t>Art. 319 CCyCN</a:t>
            </a:r>
          </a:p>
          <a:p>
            <a:pPr algn="ctr" latinLnBrk="0"/>
            <a:r>
              <a:rPr lang="es-AR" dirty="0">
                <a:solidFill>
                  <a:schemeClr val="bg1"/>
                </a:solidFill>
              </a:rPr>
              <a:t>Valor probatorio</a:t>
            </a:r>
          </a:p>
        </p:txBody>
      </p:sp>
    </p:spTree>
    <p:extLst>
      <p:ext uri="{BB962C8B-B14F-4D97-AF65-F5344CB8AC3E}">
        <p14:creationId xmlns:p14="http://schemas.microsoft.com/office/powerpoint/2010/main" val="110452310"/>
      </p:ext>
    </p:extLst>
  </p:cSld>
  <p:clrMapOvr>
    <a:masterClrMapping/>
  </p:clrMapOvr>
  <p:transition spd="slow">
    <p:push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32AFC115-A175-4EFB-A0C5-83E9AEA9FD61}"/>
              </a:ext>
            </a:extLst>
          </p:cNvPr>
          <p:cNvSpPr>
            <a:spLocks noGrp="1"/>
          </p:cNvSpPr>
          <p:nvPr>
            <p:ph type="body" sz="quarter" idx="10"/>
          </p:nvPr>
        </p:nvSpPr>
        <p:spPr/>
        <p:txBody>
          <a:bodyPr/>
          <a:lstStyle/>
          <a:p>
            <a:r>
              <a:rPr lang="es-AR" dirty="0"/>
              <a:t>Aquí incluiremos archivos de: </a:t>
            </a:r>
          </a:p>
        </p:txBody>
      </p:sp>
      <p:sp>
        <p:nvSpPr>
          <p:cNvPr id="6" name="CuadroTexto 5">
            <a:extLst>
              <a:ext uri="{FF2B5EF4-FFF2-40B4-BE49-F238E27FC236}">
                <a16:creationId xmlns:a16="http://schemas.microsoft.com/office/drawing/2014/main" xmlns="" id="{867991D7-2BA2-4598-8918-F87F8D1FA479}"/>
              </a:ext>
            </a:extLst>
          </p:cNvPr>
          <p:cNvSpPr txBox="1"/>
          <p:nvPr/>
        </p:nvSpPr>
        <p:spPr>
          <a:xfrm>
            <a:off x="2195736" y="1275606"/>
            <a:ext cx="5328592" cy="2862322"/>
          </a:xfrm>
          <a:prstGeom prst="rect">
            <a:avLst/>
          </a:prstGeom>
          <a:noFill/>
        </p:spPr>
        <p:txBody>
          <a:bodyPr wrap="square" rtlCol="0">
            <a:spAutoFit/>
          </a:bodyPr>
          <a:lstStyle/>
          <a:p>
            <a:pPr marL="285750" indent="-285750">
              <a:buFont typeface="Arial" panose="020B0604020202020204" pitchFamily="34" charset="0"/>
              <a:buChar char="•"/>
            </a:pPr>
            <a:r>
              <a:rPr lang="es-AR" sz="3600" dirty="0"/>
              <a:t>Imagen</a:t>
            </a:r>
          </a:p>
          <a:p>
            <a:pPr marL="285750" indent="-285750">
              <a:buFont typeface="Arial" panose="020B0604020202020204" pitchFamily="34" charset="0"/>
              <a:buChar char="•"/>
            </a:pPr>
            <a:endParaRPr lang="es-AR" sz="3600" dirty="0"/>
          </a:p>
          <a:p>
            <a:pPr marL="285750" indent="-285750">
              <a:buFont typeface="Arial" panose="020B0604020202020204" pitchFamily="34" charset="0"/>
              <a:buChar char="•"/>
            </a:pPr>
            <a:r>
              <a:rPr lang="es-AR" sz="3600" dirty="0"/>
              <a:t>Sonido</a:t>
            </a:r>
          </a:p>
          <a:p>
            <a:pPr marL="285750" indent="-285750">
              <a:buFont typeface="Arial" panose="020B0604020202020204" pitchFamily="34" charset="0"/>
              <a:buChar char="•"/>
            </a:pPr>
            <a:endParaRPr lang="es-AR" sz="3600" dirty="0"/>
          </a:p>
          <a:p>
            <a:pPr marL="285750" indent="-285750">
              <a:buFont typeface="Arial" panose="020B0604020202020204" pitchFamily="34" charset="0"/>
              <a:buChar char="•"/>
            </a:pPr>
            <a:r>
              <a:rPr lang="es-AR" sz="3600" dirty="0"/>
              <a:t>Imagen y sonido</a:t>
            </a:r>
          </a:p>
        </p:txBody>
      </p:sp>
    </p:spTree>
    <p:extLst>
      <p:ext uri="{BB962C8B-B14F-4D97-AF65-F5344CB8AC3E}">
        <p14:creationId xmlns:p14="http://schemas.microsoft.com/office/powerpoint/2010/main" val="309833535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A1F1641A-341E-474F-82FE-15815CD3855A}"/>
              </a:ext>
            </a:extLst>
          </p:cNvPr>
          <p:cNvSpPr>
            <a:spLocks noGrp="1"/>
          </p:cNvSpPr>
          <p:nvPr>
            <p:ph type="body" sz="quarter" idx="10"/>
          </p:nvPr>
        </p:nvSpPr>
        <p:spPr>
          <a:xfrm>
            <a:off x="251520" y="483518"/>
            <a:ext cx="2232248" cy="3240360"/>
          </a:xfrm>
        </p:spPr>
        <p:txBody>
          <a:bodyPr/>
          <a:lstStyle/>
          <a:p>
            <a:pPr algn="ctr" latinLnBrk="0"/>
            <a:r>
              <a:rPr lang="es-AR" sz="2400" dirty="0"/>
              <a:t>En la esencia del multimedia: las  video filmaciones</a:t>
            </a:r>
          </a:p>
        </p:txBody>
      </p:sp>
      <p:sp>
        <p:nvSpPr>
          <p:cNvPr id="5" name="CuadroTexto 4">
            <a:extLst>
              <a:ext uri="{FF2B5EF4-FFF2-40B4-BE49-F238E27FC236}">
                <a16:creationId xmlns:a16="http://schemas.microsoft.com/office/drawing/2014/main" xmlns="" id="{C37C92B8-0812-441D-B461-05FDD46E8577}"/>
              </a:ext>
            </a:extLst>
          </p:cNvPr>
          <p:cNvSpPr txBox="1"/>
          <p:nvPr/>
        </p:nvSpPr>
        <p:spPr>
          <a:xfrm>
            <a:off x="2843808" y="102138"/>
            <a:ext cx="5904656" cy="4801314"/>
          </a:xfrm>
          <a:prstGeom prst="rect">
            <a:avLst/>
          </a:prstGeom>
          <a:noFill/>
        </p:spPr>
        <p:txBody>
          <a:bodyPr wrap="square" rtlCol="0">
            <a:spAutoFit/>
          </a:bodyPr>
          <a:lstStyle/>
          <a:p>
            <a:pPr algn="just" latinLnBrk="0"/>
            <a:r>
              <a:rPr lang="es-AR" dirty="0"/>
              <a:t>En reiteradas ocasiones la jurisprudencia ha abrevado en las ellas para definir los hechos del proceso.</a:t>
            </a:r>
          </a:p>
          <a:p>
            <a:pPr algn="just" latinLnBrk="0"/>
            <a:endParaRPr lang="es-AR" dirty="0"/>
          </a:p>
          <a:p>
            <a:pPr algn="just" latinLnBrk="0"/>
            <a:r>
              <a:rPr lang="es-AR" dirty="0"/>
              <a:t>Así, por ejemplo, acude a las cámaras de seguridad para analizar la mecánica de diligenciamiento de una cédula de notificación (“Do </a:t>
            </a:r>
            <a:r>
              <a:rPr lang="es-AR" dirty="0" err="1"/>
              <a:t>Reys</a:t>
            </a:r>
            <a:r>
              <a:rPr lang="es-AR" dirty="0"/>
              <a:t>”) o a las filmaciones de un encuentro futbolístico para ponderar un reclamo resarcitorio entre particulares (“</a:t>
            </a:r>
            <a:r>
              <a:rPr lang="es-AR" dirty="0" err="1"/>
              <a:t>Pizzo</a:t>
            </a:r>
            <a:r>
              <a:rPr lang="es-AR" dirty="0"/>
              <a:t>”)</a:t>
            </a:r>
          </a:p>
          <a:p>
            <a:pPr algn="just" latinLnBrk="0"/>
            <a:endParaRPr lang="es-AR" dirty="0"/>
          </a:p>
          <a:p>
            <a:pPr algn="just" latinLnBrk="0"/>
            <a:r>
              <a:rPr lang="es-AR" dirty="0"/>
              <a:t>Con todo, nuestra ley procesal no parece del todo preparada para asumir su utilización en el proceso; un interesante precedente de la Suprema Corte de Justicia (“</a:t>
            </a:r>
            <a:r>
              <a:rPr lang="es-AR" dirty="0" err="1"/>
              <a:t>Stratico</a:t>
            </a:r>
            <a:r>
              <a:rPr lang="es-AR" dirty="0"/>
              <a:t>”) es la mejor muestra de ello.</a:t>
            </a:r>
          </a:p>
          <a:p>
            <a:pPr algn="just" latinLnBrk="0"/>
            <a:endParaRPr lang="es-AR" dirty="0"/>
          </a:p>
          <a:p>
            <a:pPr algn="just" latinLnBrk="0"/>
            <a:r>
              <a:rPr lang="es-AR" dirty="0"/>
              <a:t>Incluso la doctrina extranjera viene remarcando la necesidad de entrenar al operador jurídico en cuanto al uso de este tipo de documentos (SILBEY)</a:t>
            </a:r>
          </a:p>
        </p:txBody>
      </p:sp>
    </p:spTree>
    <p:extLst>
      <p:ext uri="{BB962C8B-B14F-4D97-AF65-F5344CB8AC3E}">
        <p14:creationId xmlns:p14="http://schemas.microsoft.com/office/powerpoint/2010/main" val="3553219335"/>
      </p:ext>
    </p:extLst>
  </p:cSld>
  <p:clrMapOvr>
    <a:masterClrMapping/>
  </p:clrMapOvr>
  <p:transition spd="slow">
    <p:push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EE3AFE49-65D7-4A74-8062-7B10870B674F}"/>
              </a:ext>
            </a:extLst>
          </p:cNvPr>
          <p:cNvSpPr>
            <a:spLocks noGrp="1"/>
          </p:cNvSpPr>
          <p:nvPr>
            <p:ph type="body" sz="quarter" idx="10"/>
          </p:nvPr>
        </p:nvSpPr>
        <p:spPr>
          <a:xfrm>
            <a:off x="395536" y="267494"/>
            <a:ext cx="3600400" cy="1800200"/>
          </a:xfrm>
        </p:spPr>
        <p:txBody>
          <a:bodyPr/>
          <a:lstStyle/>
          <a:p>
            <a:pPr algn="ctr" latinLnBrk="0"/>
            <a:r>
              <a:rPr lang="es-AR" dirty="0"/>
              <a:t>2. Declaraciones en el proceso y multimedia</a:t>
            </a:r>
          </a:p>
        </p:txBody>
      </p:sp>
    </p:spTree>
    <p:extLst>
      <p:ext uri="{BB962C8B-B14F-4D97-AF65-F5344CB8AC3E}">
        <p14:creationId xmlns:p14="http://schemas.microsoft.com/office/powerpoint/2010/main" val="163591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6D632070-3270-4946-AC8B-882FA77C020E}"/>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Marcador de texto 1">
            <a:extLst>
              <a:ext uri="{FF2B5EF4-FFF2-40B4-BE49-F238E27FC236}">
                <a16:creationId xmlns:a16="http://schemas.microsoft.com/office/drawing/2014/main" xmlns="" id="{1B5740DF-3DBC-446A-A079-F02F8FFF7ABB}"/>
              </a:ext>
            </a:extLst>
          </p:cNvPr>
          <p:cNvSpPr>
            <a:spLocks noGrp="1"/>
          </p:cNvSpPr>
          <p:nvPr>
            <p:ph type="body" sz="quarter" idx="10"/>
          </p:nvPr>
        </p:nvSpPr>
        <p:spPr>
          <a:xfrm>
            <a:off x="242646" y="435594"/>
            <a:ext cx="8679898" cy="695996"/>
          </a:xfrm>
        </p:spPr>
        <p:txBody>
          <a:bodyPr/>
          <a:lstStyle/>
          <a:p>
            <a:pPr latinLnBrk="0"/>
            <a:r>
              <a:rPr lang="es-AR" dirty="0"/>
              <a:t>La documentación de ciertos actos procesales</a:t>
            </a:r>
          </a:p>
        </p:txBody>
      </p:sp>
      <p:sp>
        <p:nvSpPr>
          <p:cNvPr id="4" name="CuadroTexto 3">
            <a:extLst>
              <a:ext uri="{FF2B5EF4-FFF2-40B4-BE49-F238E27FC236}">
                <a16:creationId xmlns:a16="http://schemas.microsoft.com/office/drawing/2014/main" xmlns="" id="{D1759E68-F75F-4BE4-91A4-E115CC01D934}"/>
              </a:ext>
            </a:extLst>
          </p:cNvPr>
          <p:cNvSpPr txBox="1"/>
          <p:nvPr/>
        </p:nvSpPr>
        <p:spPr>
          <a:xfrm>
            <a:off x="683568" y="1417588"/>
            <a:ext cx="8136904" cy="3139321"/>
          </a:xfrm>
          <a:prstGeom prst="rect">
            <a:avLst/>
          </a:prstGeom>
          <a:noFill/>
        </p:spPr>
        <p:txBody>
          <a:bodyPr wrap="square" rtlCol="0">
            <a:spAutoFit/>
          </a:bodyPr>
          <a:lstStyle/>
          <a:p>
            <a:pPr algn="just" latinLnBrk="0"/>
            <a:r>
              <a:rPr lang="es-ES_tradnl" b="1" u="sng" dirty="0"/>
              <a:t>ARTÍCULO 126°:</a:t>
            </a:r>
            <a:r>
              <a:rPr lang="es-ES_tradnl" dirty="0"/>
              <a:t> Versión taquigráfica e impresión fonográfica. A pedido de parte, a su costa, y sin recurso alguno, podrá ordenarse que se tome versión taquigráfica de lo ocurrido o que se lo registre por cualquier otro medio técnico, siempre que se solicitare con anticipación suficiente. El juez nombrará de oficio a los taquígrafos, o adoptará las medidas necesarias para asegurar la autenticidad del registro y su documentación. Las partes podrán pedir copia carbónica del acta que firmarán todos los concurrentes y el secretario.</a:t>
            </a:r>
          </a:p>
          <a:p>
            <a:pPr algn="just" latinLnBrk="0"/>
            <a:endParaRPr lang="es-ES_tradnl" dirty="0"/>
          </a:p>
          <a:p>
            <a:pPr algn="just" latinLnBrk="0"/>
            <a:r>
              <a:rPr lang="es-ES_tradnl" dirty="0"/>
              <a:t>Con todo, esta norma fue superada por los medios técnicos.</a:t>
            </a:r>
          </a:p>
          <a:p>
            <a:pPr algn="just" latinLnBrk="0"/>
            <a:r>
              <a:rPr lang="es-ES_tradnl" dirty="0"/>
              <a:t>Especialmente en el contexto de la nueva gestión judicial. </a:t>
            </a:r>
            <a:endParaRPr lang="es-AR" dirty="0"/>
          </a:p>
        </p:txBody>
      </p:sp>
      <p:pic>
        <p:nvPicPr>
          <p:cNvPr id="6" name="Imagen 5">
            <a:extLst>
              <a:ext uri="{FF2B5EF4-FFF2-40B4-BE49-F238E27FC236}">
                <a16:creationId xmlns:a16="http://schemas.microsoft.com/office/drawing/2014/main" xmlns="" id="{F5F2241D-F226-4F16-9B8C-2C6DCA0B38AD}"/>
              </a:ext>
            </a:extLst>
          </p:cNvPr>
          <p:cNvPicPr>
            <a:picLocks noChangeAspect="1"/>
          </p:cNvPicPr>
          <p:nvPr/>
        </p:nvPicPr>
        <p:blipFill>
          <a:blip r:embed="rId2"/>
          <a:stretch>
            <a:fillRect/>
          </a:stretch>
        </p:blipFill>
        <p:spPr>
          <a:xfrm flipH="1">
            <a:off x="7127776" y="3450332"/>
            <a:ext cx="2016224" cy="1693168"/>
          </a:xfrm>
          <a:prstGeom prst="rect">
            <a:avLst/>
          </a:prstGeom>
        </p:spPr>
      </p:pic>
    </p:spTree>
    <p:extLst>
      <p:ext uri="{BB962C8B-B14F-4D97-AF65-F5344CB8AC3E}">
        <p14:creationId xmlns:p14="http://schemas.microsoft.com/office/powerpoint/2010/main" val="2674957001"/>
      </p:ext>
    </p:extLst>
  </p:cSld>
  <p:clrMapOvr>
    <a:masterClrMapping/>
  </p:clrMapOvr>
  <p:transition spd="slow">
    <p:push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a:extLst>
              <a:ext uri="{FF2B5EF4-FFF2-40B4-BE49-F238E27FC236}">
                <a16:creationId xmlns:a16="http://schemas.microsoft.com/office/drawing/2014/main" xmlns="" id="{90178316-7CAB-4F42-A17C-155B590E7E0C}"/>
              </a:ext>
            </a:extLst>
          </p:cNvPr>
          <p:cNvPicPr>
            <a:picLocks noGrp="1" noChangeAspect="1"/>
          </p:cNvPicPr>
          <p:nvPr>
            <p:ph type="pic" idx="1"/>
          </p:nvPr>
        </p:nvPicPr>
        <p:blipFill>
          <a:blip r:embed="rId2"/>
          <a:srcRect t="24095" b="24095"/>
          <a:stretch>
            <a:fillRect/>
          </a:stretch>
        </p:blipFill>
        <p:spPr>
          <a:prstGeom prst="rect">
            <a:avLst/>
          </a:prstGeom>
        </p:spPr>
      </p:pic>
      <p:sp>
        <p:nvSpPr>
          <p:cNvPr id="8" name="Rectángulo 7">
            <a:extLst>
              <a:ext uri="{FF2B5EF4-FFF2-40B4-BE49-F238E27FC236}">
                <a16:creationId xmlns:a16="http://schemas.microsoft.com/office/drawing/2014/main" xmlns="" id="{D4D18549-62F1-4093-8345-D35721E03616}"/>
              </a:ext>
            </a:extLst>
          </p:cNvPr>
          <p:cNvSpPr/>
          <p:nvPr/>
        </p:nvSpPr>
        <p:spPr>
          <a:xfrm>
            <a:off x="1632738" y="2571750"/>
            <a:ext cx="5878533"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Augusta y Cicero</a:t>
            </a:r>
          </a:p>
        </p:txBody>
      </p:sp>
      <p:sp>
        <p:nvSpPr>
          <p:cNvPr id="9" name="Rectángulo 8">
            <a:extLst>
              <a:ext uri="{FF2B5EF4-FFF2-40B4-BE49-F238E27FC236}">
                <a16:creationId xmlns:a16="http://schemas.microsoft.com/office/drawing/2014/main" xmlns="" id="{4838EB5F-B079-4F86-A9A1-652FFCDD29F9}"/>
              </a:ext>
            </a:extLst>
          </p:cNvPr>
          <p:cNvSpPr/>
          <p:nvPr/>
        </p:nvSpPr>
        <p:spPr>
          <a:xfrm>
            <a:off x="645289" y="3723878"/>
            <a:ext cx="7853433" cy="646331"/>
          </a:xfrm>
          <a:prstGeom prst="rect">
            <a:avLst/>
          </a:prstGeom>
          <a:noFill/>
        </p:spPr>
        <p:txBody>
          <a:bodyPr wrap="none" lIns="91440" tIns="45720" rIns="91440" bIns="45720">
            <a:spAutoFit/>
          </a:bodyPr>
          <a:lstStyle/>
          <a:p>
            <a:pPr algn="ctr"/>
            <a:r>
              <a:rPr lang="es-E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(Un problema de </a:t>
            </a:r>
            <a:r>
              <a:rPr lang="es-ES" sz="36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interoperatividad</a:t>
            </a:r>
            <a:r>
              <a:rPr lang="es-E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s-AR"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441842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EE3AFE49-65D7-4A74-8062-7B10870B674F}"/>
              </a:ext>
            </a:extLst>
          </p:cNvPr>
          <p:cNvSpPr>
            <a:spLocks noGrp="1"/>
          </p:cNvSpPr>
          <p:nvPr>
            <p:ph type="body" sz="quarter" idx="10"/>
          </p:nvPr>
        </p:nvSpPr>
        <p:spPr>
          <a:xfrm>
            <a:off x="395536" y="627534"/>
            <a:ext cx="3888432" cy="1152128"/>
          </a:xfrm>
        </p:spPr>
        <p:txBody>
          <a:bodyPr/>
          <a:lstStyle/>
          <a:p>
            <a:pPr algn="just" latinLnBrk="0"/>
            <a:r>
              <a:rPr lang="es-AR" dirty="0"/>
              <a:t>3. Multimedia y prueba de informes</a:t>
            </a:r>
          </a:p>
        </p:txBody>
      </p:sp>
    </p:spTree>
    <p:extLst>
      <p:ext uri="{BB962C8B-B14F-4D97-AF65-F5344CB8AC3E}">
        <p14:creationId xmlns:p14="http://schemas.microsoft.com/office/powerpoint/2010/main" val="219721396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375AAD92-EB23-4A77-8438-D72FA4F55C98}"/>
              </a:ext>
            </a:extLst>
          </p:cNvPr>
          <p:cNvSpPr>
            <a:spLocks noGrp="1"/>
          </p:cNvSpPr>
          <p:nvPr>
            <p:ph type="body" sz="quarter" idx="10"/>
          </p:nvPr>
        </p:nvSpPr>
        <p:spPr/>
        <p:txBody>
          <a:bodyPr/>
          <a:lstStyle/>
          <a:p>
            <a:r>
              <a:rPr lang="es-AR" dirty="0"/>
              <a:t>El pedido de informes</a:t>
            </a:r>
          </a:p>
        </p:txBody>
      </p:sp>
      <p:sp>
        <p:nvSpPr>
          <p:cNvPr id="5" name="CuadroTexto 4">
            <a:extLst>
              <a:ext uri="{FF2B5EF4-FFF2-40B4-BE49-F238E27FC236}">
                <a16:creationId xmlns:a16="http://schemas.microsoft.com/office/drawing/2014/main" xmlns="" id="{F97CD3DB-BF3E-45E9-91BE-FC23EEF003F1}"/>
              </a:ext>
            </a:extLst>
          </p:cNvPr>
          <p:cNvSpPr txBox="1"/>
          <p:nvPr/>
        </p:nvSpPr>
        <p:spPr>
          <a:xfrm>
            <a:off x="3923928" y="946341"/>
            <a:ext cx="4824536" cy="3970318"/>
          </a:xfrm>
          <a:prstGeom prst="rect">
            <a:avLst/>
          </a:prstGeom>
          <a:noFill/>
        </p:spPr>
        <p:txBody>
          <a:bodyPr wrap="square" rtlCol="0">
            <a:spAutoFit/>
          </a:bodyPr>
          <a:lstStyle/>
          <a:p>
            <a:pPr algn="just" latinLnBrk="0"/>
            <a:r>
              <a:rPr lang="es-AR" sz="1400" dirty="0"/>
              <a:t>Art. 394: Los informes que se soliciten a las oficinas públicas, escribanos con registro y entidades privadas, deberán versar sobre hechos concretos, claramente individualizados, controvertidos en el proceso. Procederán únicamente respecto de actos o hechos que resulten de la documentación, archivo o registros contables del informante.</a:t>
            </a:r>
          </a:p>
          <a:p>
            <a:pPr algn="just" latinLnBrk="0"/>
            <a:endParaRPr lang="es-AR" sz="1400" dirty="0"/>
          </a:p>
          <a:p>
            <a:pPr algn="just" latinLnBrk="0"/>
            <a:r>
              <a:rPr lang="es-AR" sz="1400" dirty="0"/>
              <a:t>Por cierto, podrá tratarse de registros informáticos y de documentos multimedia </a:t>
            </a:r>
          </a:p>
          <a:p>
            <a:pPr algn="just" latinLnBrk="0"/>
            <a:endParaRPr lang="es-AR" sz="1400" dirty="0"/>
          </a:p>
          <a:p>
            <a:pPr algn="just" latinLnBrk="0"/>
            <a:r>
              <a:rPr lang="es-AR" sz="1400" dirty="0"/>
              <a:t>Así, por ejemplo, se han valorado grabaciones sonoras aportadas por la Policía provincial, documentando las conversaciones relativas a la denuncia de hechos ilícitos (“</a:t>
            </a:r>
            <a:r>
              <a:rPr lang="es-AR" sz="1400" dirty="0" err="1"/>
              <a:t>Marquez</a:t>
            </a:r>
            <a:r>
              <a:rPr lang="es-AR" sz="1400" dirty="0"/>
              <a:t>”)</a:t>
            </a:r>
          </a:p>
          <a:p>
            <a:pPr algn="just" latinLnBrk="0"/>
            <a:endParaRPr lang="es-AR" sz="1400" dirty="0"/>
          </a:p>
          <a:p>
            <a:pPr algn="just" latinLnBrk="0"/>
            <a:r>
              <a:rPr lang="es-AR" sz="1400" dirty="0"/>
              <a:t>Hasta en algunos casos ello podría disponerse oficiosamente (</a:t>
            </a:r>
            <a:r>
              <a:rPr lang="es-AR" sz="1400" dirty="0" err="1"/>
              <a:t>vgr</a:t>
            </a:r>
            <a:r>
              <a:rPr lang="es-AR" sz="1400" dirty="0"/>
              <a:t>. cámaras de seguridad en las calles)</a:t>
            </a:r>
          </a:p>
        </p:txBody>
      </p:sp>
      <p:pic>
        <p:nvPicPr>
          <p:cNvPr id="7" name="Gráfico 6" descr="Libros en estantería">
            <a:extLst>
              <a:ext uri="{FF2B5EF4-FFF2-40B4-BE49-F238E27FC236}">
                <a16:creationId xmlns:a16="http://schemas.microsoft.com/office/drawing/2014/main" xmlns="" id="{4A66EAC7-4D66-401A-8377-C823A0722C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71600" y="1995686"/>
            <a:ext cx="1656184" cy="1656184"/>
          </a:xfrm>
          <a:prstGeom prst="rect">
            <a:avLst/>
          </a:prstGeom>
        </p:spPr>
      </p:pic>
    </p:spTree>
    <p:extLst>
      <p:ext uri="{BB962C8B-B14F-4D97-AF65-F5344CB8AC3E}">
        <p14:creationId xmlns:p14="http://schemas.microsoft.com/office/powerpoint/2010/main" val="969989326"/>
      </p:ext>
    </p:extLst>
  </p:cSld>
  <p:clrMapOvr>
    <a:masterClrMapping/>
  </p:clrMapOvr>
  <p:transition spd="slow">
    <p:push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EE3AFE49-65D7-4A74-8062-7B10870B674F}"/>
              </a:ext>
            </a:extLst>
          </p:cNvPr>
          <p:cNvSpPr>
            <a:spLocks noGrp="1"/>
          </p:cNvSpPr>
          <p:nvPr>
            <p:ph type="body" sz="quarter" idx="10"/>
          </p:nvPr>
        </p:nvSpPr>
        <p:spPr/>
        <p:txBody>
          <a:bodyPr/>
          <a:lstStyle/>
          <a:p>
            <a:pPr algn="ctr" latinLnBrk="0"/>
            <a:r>
              <a:rPr lang="es-AR" dirty="0"/>
              <a:t>4. Multimedia y prueba pericial</a:t>
            </a:r>
          </a:p>
        </p:txBody>
      </p:sp>
    </p:spTree>
    <p:extLst>
      <p:ext uri="{BB962C8B-B14F-4D97-AF65-F5344CB8AC3E}">
        <p14:creationId xmlns:p14="http://schemas.microsoft.com/office/powerpoint/2010/main" val="614200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7C7ADB83-6750-46FB-8263-7EA60FFA1542}"/>
              </a:ext>
            </a:extLst>
          </p:cNvPr>
          <p:cNvSpPr>
            <a:spLocks noGrp="1"/>
          </p:cNvSpPr>
          <p:nvPr>
            <p:ph type="body" sz="quarter" idx="10"/>
          </p:nvPr>
        </p:nvSpPr>
        <p:spPr/>
        <p:txBody>
          <a:bodyPr/>
          <a:lstStyle/>
          <a:p>
            <a:endParaRPr lang="es-AR"/>
          </a:p>
        </p:txBody>
      </p:sp>
      <p:sp>
        <p:nvSpPr>
          <p:cNvPr id="5" name="Rectángulo 4">
            <a:extLst>
              <a:ext uri="{FF2B5EF4-FFF2-40B4-BE49-F238E27FC236}">
                <a16:creationId xmlns:a16="http://schemas.microsoft.com/office/drawing/2014/main" xmlns="" id="{B7F8B6FB-3366-4307-BFBB-557D57C8B252}"/>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CuadroTexto 5">
            <a:extLst>
              <a:ext uri="{FF2B5EF4-FFF2-40B4-BE49-F238E27FC236}">
                <a16:creationId xmlns:a16="http://schemas.microsoft.com/office/drawing/2014/main" xmlns="" id="{4B06BC12-6461-4005-B034-031EDFB4F9B0}"/>
              </a:ext>
            </a:extLst>
          </p:cNvPr>
          <p:cNvSpPr txBox="1"/>
          <p:nvPr/>
        </p:nvSpPr>
        <p:spPr>
          <a:xfrm>
            <a:off x="827584" y="195486"/>
            <a:ext cx="7272808" cy="892552"/>
          </a:xfrm>
          <a:prstGeom prst="rect">
            <a:avLst/>
          </a:prstGeom>
          <a:noFill/>
        </p:spPr>
        <p:txBody>
          <a:bodyPr wrap="square" rtlCol="0">
            <a:spAutoFit/>
          </a:bodyPr>
          <a:lstStyle/>
          <a:p>
            <a:pPr algn="ctr" latinLnBrk="0"/>
            <a:r>
              <a:rPr lang="es-AR" sz="2600" dirty="0">
                <a:solidFill>
                  <a:schemeClr val="bg1"/>
                </a:solidFill>
              </a:rPr>
              <a:t>El dictamen pericial y la utilización de archivos multimedia</a:t>
            </a:r>
          </a:p>
        </p:txBody>
      </p:sp>
      <p:sp>
        <p:nvSpPr>
          <p:cNvPr id="7" name="CuadroTexto 6">
            <a:extLst>
              <a:ext uri="{FF2B5EF4-FFF2-40B4-BE49-F238E27FC236}">
                <a16:creationId xmlns:a16="http://schemas.microsoft.com/office/drawing/2014/main" xmlns="" id="{33012760-4BBA-4C72-A99A-EF5244D31E99}"/>
              </a:ext>
            </a:extLst>
          </p:cNvPr>
          <p:cNvSpPr txBox="1"/>
          <p:nvPr/>
        </p:nvSpPr>
        <p:spPr>
          <a:xfrm>
            <a:off x="467544" y="1217672"/>
            <a:ext cx="8352928" cy="3416320"/>
          </a:xfrm>
          <a:prstGeom prst="rect">
            <a:avLst/>
          </a:prstGeom>
          <a:noFill/>
        </p:spPr>
        <p:txBody>
          <a:bodyPr wrap="square" rtlCol="0">
            <a:spAutoFit/>
          </a:bodyPr>
          <a:lstStyle/>
          <a:p>
            <a:pPr algn="just" latinLnBrk="0"/>
            <a:r>
              <a:rPr lang="es-AR" dirty="0">
                <a:solidFill>
                  <a:schemeClr val="bg1"/>
                </a:solidFill>
              </a:rPr>
              <a:t>Art. 472: El dictamen (…)  Contendrá </a:t>
            </a:r>
            <a:r>
              <a:rPr lang="es-AR" b="1" dirty="0">
                <a:solidFill>
                  <a:schemeClr val="bg1"/>
                </a:solidFill>
              </a:rPr>
              <a:t>la explicación detallada de las operaciones técnicas realizadas</a:t>
            </a:r>
            <a:r>
              <a:rPr lang="es-AR" dirty="0">
                <a:solidFill>
                  <a:schemeClr val="bg1"/>
                </a:solidFill>
              </a:rPr>
              <a:t> y de los principios científicos en que los peritos funden su opinión</a:t>
            </a:r>
          </a:p>
          <a:p>
            <a:pPr algn="just" latinLnBrk="0"/>
            <a:endParaRPr lang="es-AR" dirty="0">
              <a:solidFill>
                <a:schemeClr val="bg1"/>
              </a:solidFill>
            </a:endParaRPr>
          </a:p>
          <a:p>
            <a:pPr algn="just" latinLnBrk="0"/>
            <a:r>
              <a:rPr lang="es-AR" dirty="0">
                <a:solidFill>
                  <a:schemeClr val="bg1"/>
                </a:solidFill>
              </a:rPr>
              <a:t>Art. 471: De oficio o a pedido de parte, el Juez podrá ordenar.</a:t>
            </a:r>
          </a:p>
          <a:p>
            <a:pPr algn="just" latinLnBrk="0"/>
            <a:r>
              <a:rPr lang="es-AR" dirty="0">
                <a:solidFill>
                  <a:schemeClr val="bg1"/>
                </a:solidFill>
              </a:rPr>
              <a:t>1°) Ejecución de planos, relevamientos, reproducciones fotográficas, cinematográficas, o de otra especie, de objetos, documentos o lugares, con empleo de medios o instrumentos mecánicos.</a:t>
            </a:r>
          </a:p>
          <a:p>
            <a:pPr algn="just" latinLnBrk="0"/>
            <a:r>
              <a:rPr lang="es-AR" dirty="0">
                <a:solidFill>
                  <a:schemeClr val="bg1"/>
                </a:solidFill>
              </a:rPr>
              <a:t>2°) Exámenes científicos necesarios para el mejor esclarecimiento de los hechos controvertidos.</a:t>
            </a:r>
          </a:p>
          <a:p>
            <a:pPr algn="just" latinLnBrk="0"/>
            <a:r>
              <a:rPr lang="es-AR" dirty="0">
                <a:solidFill>
                  <a:schemeClr val="bg1"/>
                </a:solidFill>
              </a:rPr>
              <a:t>3°) Reconstrucción de hechos, para comprobar si se han producido o pudieron realizarse de una manera determinada.</a:t>
            </a:r>
          </a:p>
        </p:txBody>
      </p:sp>
    </p:spTree>
    <p:extLst>
      <p:ext uri="{BB962C8B-B14F-4D97-AF65-F5344CB8AC3E}">
        <p14:creationId xmlns:p14="http://schemas.microsoft.com/office/powerpoint/2010/main" val="2175957097"/>
      </p:ext>
    </p:extLst>
  </p:cSld>
  <p:clrMapOvr>
    <a:masterClrMapping/>
  </p:clrMapOvr>
  <p:transition spd="slow">
    <p:push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20072" y="1835388"/>
            <a:ext cx="2592288" cy="1472724"/>
          </a:xfrm>
        </p:spPr>
        <p:txBody>
          <a:bodyPr/>
          <a:lstStyle/>
          <a:p>
            <a:pPr latinLnBrk="0"/>
            <a:r>
              <a:rPr lang="es-AR" sz="2000" dirty="0">
                <a:solidFill>
                  <a:schemeClr val="bg1"/>
                </a:solidFill>
              </a:rPr>
              <a:t>Hechos voluntarios que tienen por efecto directo e inmediato la iniciación, el desarrollo o la extinción del proceso</a:t>
            </a:r>
            <a:endParaRPr lang="ko-KR" altLang="en-US" sz="2000" dirty="0">
              <a:solidFill>
                <a:schemeClr val="bg1"/>
              </a:solidFill>
            </a:endParaRPr>
          </a:p>
        </p:txBody>
      </p:sp>
      <p:sp>
        <p:nvSpPr>
          <p:cNvPr id="6" name="Rectángulo 5">
            <a:extLst>
              <a:ext uri="{FF2B5EF4-FFF2-40B4-BE49-F238E27FC236}">
                <a16:creationId xmlns:a16="http://schemas.microsoft.com/office/drawing/2014/main" xmlns="" id="{9A9E011E-112B-4E72-8CEC-C6FAE042953D}"/>
              </a:ext>
            </a:extLst>
          </p:cNvPr>
          <p:cNvSpPr/>
          <p:nvPr/>
        </p:nvSpPr>
        <p:spPr>
          <a:xfrm>
            <a:off x="467544" y="123478"/>
            <a:ext cx="5917005"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Actos procesales</a:t>
            </a:r>
          </a:p>
        </p:txBody>
      </p:sp>
    </p:spTree>
    <p:extLst>
      <p:ext uri="{BB962C8B-B14F-4D97-AF65-F5344CB8AC3E}">
        <p14:creationId xmlns:p14="http://schemas.microsoft.com/office/powerpoint/2010/main" val="31012342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D0C43392-A07A-4DA9-91B0-C89FA31C48B8}"/>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Rectángulo 3">
            <a:extLst>
              <a:ext uri="{FF2B5EF4-FFF2-40B4-BE49-F238E27FC236}">
                <a16:creationId xmlns:a16="http://schemas.microsoft.com/office/drawing/2014/main" xmlns="" id="{B9CA7465-6371-4C17-9060-FD8C28B62CA4}"/>
              </a:ext>
            </a:extLst>
          </p:cNvPr>
          <p:cNvSpPr/>
          <p:nvPr/>
        </p:nvSpPr>
        <p:spPr>
          <a:xfrm>
            <a:off x="1235277" y="1279088"/>
            <a:ext cx="6673446" cy="2585323"/>
          </a:xfrm>
          <a:prstGeom prst="rect">
            <a:avLst/>
          </a:prstGeom>
          <a:noFill/>
        </p:spPr>
        <p:txBody>
          <a:bodyPr wrap="square" lIns="91440" tIns="45720" rIns="91440" bIns="45720">
            <a:spAutoFit/>
          </a:bodyPr>
          <a:lstStyle/>
          <a:p>
            <a:pPr algn="ctr" latinLnBrk="0"/>
            <a:r>
              <a:rPr lang="es-ES" sz="5400" b="1" cap="none" spc="0" dirty="0">
                <a:ln w="22225">
                  <a:solidFill>
                    <a:schemeClr val="accent2"/>
                  </a:solidFill>
                  <a:prstDash val="solid"/>
                </a:ln>
                <a:solidFill>
                  <a:schemeClr val="accent2">
                    <a:lumMod val="40000"/>
                    <a:lumOff val="60000"/>
                  </a:schemeClr>
                </a:solidFill>
                <a:effectLst/>
              </a:rPr>
              <a:t>Algunas virtualidades prácticas</a:t>
            </a:r>
          </a:p>
        </p:txBody>
      </p:sp>
    </p:spTree>
    <p:extLst>
      <p:ext uri="{BB962C8B-B14F-4D97-AF65-F5344CB8AC3E}">
        <p14:creationId xmlns:p14="http://schemas.microsoft.com/office/powerpoint/2010/main" val="78231640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xmlns="" id="{8CDC39C5-B99F-4B1D-A3F1-A8E065131110}"/>
              </a:ext>
            </a:extLst>
          </p:cNvPr>
          <p:cNvSpPr>
            <a:spLocks noGrp="1"/>
          </p:cNvSpPr>
          <p:nvPr>
            <p:ph type="body" sz="quarter" idx="10"/>
          </p:nvPr>
        </p:nvSpPr>
        <p:spPr/>
        <p:txBody>
          <a:bodyPr/>
          <a:lstStyle/>
          <a:p>
            <a:r>
              <a:rPr lang="es-AR" dirty="0"/>
              <a:t>La pericial médica </a:t>
            </a:r>
          </a:p>
        </p:txBody>
      </p:sp>
      <p:sp>
        <p:nvSpPr>
          <p:cNvPr id="5" name="CuadroTexto 4">
            <a:extLst>
              <a:ext uri="{FF2B5EF4-FFF2-40B4-BE49-F238E27FC236}">
                <a16:creationId xmlns:a16="http://schemas.microsoft.com/office/drawing/2014/main" xmlns="" id="{C0FCA57E-613E-4CD3-B830-63C93E500240}"/>
              </a:ext>
            </a:extLst>
          </p:cNvPr>
          <p:cNvSpPr txBox="1"/>
          <p:nvPr/>
        </p:nvSpPr>
        <p:spPr>
          <a:xfrm>
            <a:off x="323528" y="1125066"/>
            <a:ext cx="8496944" cy="1200329"/>
          </a:xfrm>
          <a:prstGeom prst="rect">
            <a:avLst/>
          </a:prstGeom>
          <a:noFill/>
        </p:spPr>
        <p:txBody>
          <a:bodyPr wrap="square" rtlCol="0">
            <a:spAutoFit/>
          </a:bodyPr>
          <a:lstStyle/>
          <a:p>
            <a:pPr algn="just" latinLnBrk="0"/>
            <a:r>
              <a:rPr lang="es-AR" dirty="0"/>
              <a:t>En muchas ocasiones, el perito procura explicar en palabras determinadas situaciones y consecuencias (</a:t>
            </a:r>
            <a:r>
              <a:rPr lang="es-AR" dirty="0" err="1"/>
              <a:t>vgr</a:t>
            </a:r>
            <a:r>
              <a:rPr lang="es-AR" dirty="0"/>
              <a:t>. limitaciones a la movilidad). Sería infinitamente mas ilustrativo, y convincente, si plasmara eso mismo mediante una sencilla </a:t>
            </a:r>
            <a:r>
              <a:rPr lang="es-AR" dirty="0" err="1"/>
              <a:t>videofilmación</a:t>
            </a:r>
            <a:r>
              <a:rPr lang="es-AR" dirty="0"/>
              <a:t>. Ello puede serle ordenado incluso oficiosamente por el juez</a:t>
            </a:r>
          </a:p>
        </p:txBody>
      </p:sp>
      <p:pic>
        <p:nvPicPr>
          <p:cNvPr id="2" name="Imagen 1">
            <a:extLst>
              <a:ext uri="{FF2B5EF4-FFF2-40B4-BE49-F238E27FC236}">
                <a16:creationId xmlns:a16="http://schemas.microsoft.com/office/drawing/2014/main" xmlns="" id="{5A1B5660-1CF2-435B-ADAC-82904AFC83A7}"/>
              </a:ext>
            </a:extLst>
          </p:cNvPr>
          <p:cNvPicPr>
            <a:picLocks noChangeAspect="1"/>
          </p:cNvPicPr>
          <p:nvPr/>
        </p:nvPicPr>
        <p:blipFill>
          <a:blip r:embed="rId2"/>
          <a:stretch>
            <a:fillRect/>
          </a:stretch>
        </p:blipFill>
        <p:spPr>
          <a:xfrm>
            <a:off x="3023828" y="2613603"/>
            <a:ext cx="3096344" cy="2260448"/>
          </a:xfrm>
          <a:prstGeom prst="rect">
            <a:avLst/>
          </a:prstGeom>
        </p:spPr>
      </p:pic>
    </p:spTree>
    <p:extLst>
      <p:ext uri="{BB962C8B-B14F-4D97-AF65-F5344CB8AC3E}">
        <p14:creationId xmlns:p14="http://schemas.microsoft.com/office/powerpoint/2010/main" val="223803303"/>
      </p:ext>
    </p:extLst>
  </p:cSld>
  <p:clrMapOvr>
    <a:masterClrMapping/>
  </p:clrMapOvr>
  <p:transition spd="slow">
    <p:push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xmlns="" id="{D635B3B8-18B1-49D4-9FDC-66419B4479FB}"/>
              </a:ext>
            </a:extLst>
          </p:cNvPr>
          <p:cNvSpPr>
            <a:spLocks noGrp="1"/>
          </p:cNvSpPr>
          <p:nvPr>
            <p:ph type="pic" idx="1"/>
          </p:nvPr>
        </p:nvSpPr>
        <p:spPr/>
      </p:sp>
      <p:pic>
        <p:nvPicPr>
          <p:cNvPr id="5" name="video accidente">
            <a:hlinkClick r:id="" action="ppaction://media"/>
            <a:extLst>
              <a:ext uri="{FF2B5EF4-FFF2-40B4-BE49-F238E27FC236}">
                <a16:creationId xmlns:a16="http://schemas.microsoft.com/office/drawing/2014/main" xmlns="" id="{5E892362-48CB-4A94-8A65-A2AD64B456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530587"/>
            <a:ext cx="4462130" cy="3346598"/>
          </a:xfrm>
          <a:prstGeom prst="rect">
            <a:avLst/>
          </a:prstGeom>
        </p:spPr>
      </p:pic>
      <p:sp>
        <p:nvSpPr>
          <p:cNvPr id="2" name="CuadroTexto 1">
            <a:extLst>
              <a:ext uri="{FF2B5EF4-FFF2-40B4-BE49-F238E27FC236}">
                <a16:creationId xmlns:a16="http://schemas.microsoft.com/office/drawing/2014/main" xmlns="" id="{36650936-4494-41EE-83EF-B2D9ED54B41F}"/>
              </a:ext>
            </a:extLst>
          </p:cNvPr>
          <p:cNvSpPr txBox="1"/>
          <p:nvPr/>
        </p:nvSpPr>
        <p:spPr>
          <a:xfrm>
            <a:off x="5189131" y="123478"/>
            <a:ext cx="3559333" cy="4062651"/>
          </a:xfrm>
          <a:prstGeom prst="rect">
            <a:avLst/>
          </a:prstGeom>
          <a:noFill/>
        </p:spPr>
        <p:txBody>
          <a:bodyPr wrap="square" rtlCol="0">
            <a:spAutoFit/>
          </a:bodyPr>
          <a:lstStyle/>
          <a:p>
            <a:pPr algn="ctr"/>
            <a:r>
              <a:rPr lang="es-AR" u="sng" dirty="0"/>
              <a:t>Reconstrucción de accidentes</a:t>
            </a:r>
          </a:p>
          <a:p>
            <a:endParaRPr lang="es-AR" dirty="0"/>
          </a:p>
          <a:p>
            <a:pPr algn="just" latinLnBrk="0"/>
            <a:r>
              <a:rPr lang="es-AR" dirty="0"/>
              <a:t>Existen programas específicos que permiten la facción de una labor mucho mas acabada e ilustrativa que el consabido croquis.</a:t>
            </a:r>
          </a:p>
          <a:p>
            <a:endParaRPr lang="es-AR" dirty="0"/>
          </a:p>
          <a:p>
            <a:r>
              <a:rPr lang="es-AR" dirty="0"/>
              <a:t>Entre ellos:</a:t>
            </a:r>
          </a:p>
          <a:p>
            <a:endParaRPr lang="es-AR" dirty="0"/>
          </a:p>
          <a:p>
            <a:pPr marL="285750" indent="-285750" algn="just">
              <a:buFont typeface="Arial" panose="020B0604020202020204" pitchFamily="34" charset="0"/>
              <a:buChar char="•"/>
            </a:pPr>
            <a:r>
              <a:rPr lang="es-AR" sz="1200" dirty="0">
                <a:hlinkClick r:id="rId5"/>
              </a:rPr>
              <a:t>Virtual </a:t>
            </a:r>
            <a:r>
              <a:rPr lang="es-AR" sz="1200" dirty="0" err="1">
                <a:hlinkClick r:id="rId5"/>
              </a:rPr>
              <a:t>crash</a:t>
            </a:r>
            <a:endParaRPr lang="es-AR" sz="1200" dirty="0"/>
          </a:p>
          <a:p>
            <a:pPr algn="just"/>
            <a:endParaRPr lang="es-AR" sz="1200" dirty="0"/>
          </a:p>
          <a:p>
            <a:pPr marL="285750" indent="-285750" algn="just">
              <a:buFont typeface="Arial" panose="020B0604020202020204" pitchFamily="34" charset="0"/>
              <a:buChar char="•"/>
            </a:pPr>
            <a:r>
              <a:rPr lang="es-AR" sz="1200" dirty="0">
                <a:hlinkClick r:id="rId6"/>
              </a:rPr>
              <a:t>Pc </a:t>
            </a:r>
            <a:r>
              <a:rPr lang="es-AR" sz="1200" dirty="0" err="1">
                <a:hlinkClick r:id="rId6"/>
              </a:rPr>
              <a:t>Crash</a:t>
            </a:r>
            <a:endParaRPr lang="es-AR" sz="1200" dirty="0"/>
          </a:p>
          <a:p>
            <a:pPr algn="just"/>
            <a:endParaRPr lang="es-AR" sz="1200" dirty="0"/>
          </a:p>
          <a:p>
            <a:pPr marL="285750" indent="-285750" algn="just">
              <a:buFont typeface="Arial" panose="020B0604020202020204" pitchFamily="34" charset="0"/>
              <a:buChar char="•"/>
            </a:pPr>
            <a:r>
              <a:rPr lang="es-AR" sz="1200" dirty="0">
                <a:hlinkClick r:id="rId7"/>
              </a:rPr>
              <a:t>Aras 360</a:t>
            </a:r>
            <a:endParaRPr lang="es-AR" sz="1200" dirty="0"/>
          </a:p>
          <a:p>
            <a:endParaRPr lang="es-AR" dirty="0"/>
          </a:p>
        </p:txBody>
      </p:sp>
    </p:spTree>
    <p:extLst>
      <p:ext uri="{BB962C8B-B14F-4D97-AF65-F5344CB8AC3E}">
        <p14:creationId xmlns:p14="http://schemas.microsoft.com/office/powerpoint/2010/main" val="2326225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9B44AFC1-4534-42DC-8C9A-DBF95624224D}"/>
              </a:ext>
            </a:extLst>
          </p:cNvPr>
          <p:cNvSpPr txBox="1"/>
          <p:nvPr/>
        </p:nvSpPr>
        <p:spPr>
          <a:xfrm>
            <a:off x="3059832" y="2067694"/>
            <a:ext cx="4896544" cy="1477328"/>
          </a:xfrm>
          <a:prstGeom prst="rect">
            <a:avLst/>
          </a:prstGeom>
          <a:noFill/>
        </p:spPr>
        <p:txBody>
          <a:bodyPr wrap="square" rtlCol="0">
            <a:spAutoFit/>
          </a:bodyPr>
          <a:lstStyle/>
          <a:p>
            <a:pPr algn="ctr" latinLnBrk="0"/>
            <a:r>
              <a:rPr lang="es-AR" dirty="0"/>
              <a:t>En los términos del art. 471 antes citado las partes pueden pedir y el juez podría disponer, incluso de oficio, que el perito utilice este tipo de medios y ello será obligatorio para el experto designado</a:t>
            </a:r>
          </a:p>
        </p:txBody>
      </p:sp>
    </p:spTree>
    <p:extLst>
      <p:ext uri="{BB962C8B-B14F-4D97-AF65-F5344CB8AC3E}">
        <p14:creationId xmlns:p14="http://schemas.microsoft.com/office/powerpoint/2010/main" val="5278879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EE3AFE49-65D7-4A74-8062-7B10870B674F}"/>
              </a:ext>
            </a:extLst>
          </p:cNvPr>
          <p:cNvSpPr>
            <a:spLocks noGrp="1"/>
          </p:cNvSpPr>
          <p:nvPr>
            <p:ph type="body" sz="quarter" idx="10"/>
          </p:nvPr>
        </p:nvSpPr>
        <p:spPr>
          <a:xfrm>
            <a:off x="395536" y="627534"/>
            <a:ext cx="3888432" cy="1152128"/>
          </a:xfrm>
        </p:spPr>
        <p:txBody>
          <a:bodyPr/>
          <a:lstStyle/>
          <a:p>
            <a:pPr algn="just" latinLnBrk="0"/>
            <a:r>
              <a:rPr lang="es-AR" dirty="0"/>
              <a:t>5. Multimedia y reconocimiento judicial</a:t>
            </a:r>
          </a:p>
        </p:txBody>
      </p:sp>
    </p:spTree>
    <p:extLst>
      <p:ext uri="{BB962C8B-B14F-4D97-AF65-F5344CB8AC3E}">
        <p14:creationId xmlns:p14="http://schemas.microsoft.com/office/powerpoint/2010/main" val="105830026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375AAD92-EB23-4A77-8438-D72FA4F55C98}"/>
              </a:ext>
            </a:extLst>
          </p:cNvPr>
          <p:cNvSpPr>
            <a:spLocks noGrp="1"/>
          </p:cNvSpPr>
          <p:nvPr>
            <p:ph type="body" sz="quarter" idx="10"/>
          </p:nvPr>
        </p:nvSpPr>
        <p:spPr/>
        <p:txBody>
          <a:bodyPr/>
          <a:lstStyle/>
          <a:p>
            <a:r>
              <a:rPr lang="es-AR" dirty="0"/>
              <a:t>El reconocimiento judicial</a:t>
            </a:r>
          </a:p>
        </p:txBody>
      </p:sp>
      <p:sp>
        <p:nvSpPr>
          <p:cNvPr id="5" name="CuadroTexto 4">
            <a:extLst>
              <a:ext uri="{FF2B5EF4-FFF2-40B4-BE49-F238E27FC236}">
                <a16:creationId xmlns:a16="http://schemas.microsoft.com/office/drawing/2014/main" xmlns="" id="{F97CD3DB-BF3E-45E9-91BE-FC23EEF003F1}"/>
              </a:ext>
            </a:extLst>
          </p:cNvPr>
          <p:cNvSpPr txBox="1"/>
          <p:nvPr/>
        </p:nvSpPr>
        <p:spPr>
          <a:xfrm>
            <a:off x="3923928" y="1707654"/>
            <a:ext cx="4824536" cy="2462213"/>
          </a:xfrm>
          <a:prstGeom prst="rect">
            <a:avLst/>
          </a:prstGeom>
          <a:noFill/>
        </p:spPr>
        <p:txBody>
          <a:bodyPr wrap="square" rtlCol="0">
            <a:spAutoFit/>
          </a:bodyPr>
          <a:lstStyle/>
          <a:p>
            <a:pPr algn="just" latinLnBrk="0"/>
            <a:r>
              <a:rPr lang="es-AR" sz="1400" dirty="0"/>
              <a:t>Art. 477: El Juez o Tribunal podrá ordenar, de oficio o a pedido de parte: 1°) El reconocimiento judicial de lugares o de cosas; 2°) La concurrencia de peritos y testigos a dicho acto; 3°) Las medidas previstas en el artículo 471°.</a:t>
            </a:r>
          </a:p>
          <a:p>
            <a:pPr algn="just" latinLnBrk="0"/>
            <a:endParaRPr lang="es-AR" sz="1400" dirty="0"/>
          </a:p>
          <a:p>
            <a:pPr algn="just" latinLnBrk="0"/>
            <a:r>
              <a:rPr lang="es-AR" sz="1400" dirty="0"/>
              <a:t>El art. 478 habla de la confección de un acta, pero indudablemente la documentación del reconocimiento puede llevarse a cabo por medios técnicos mas actuales, en los términos de los arts. 126 y 471 (fallo “Ancore”)</a:t>
            </a:r>
          </a:p>
          <a:p>
            <a:pPr algn="just" latinLnBrk="0"/>
            <a:endParaRPr lang="es-AR" sz="1400" dirty="0"/>
          </a:p>
          <a:p>
            <a:pPr algn="just" latinLnBrk="0"/>
            <a:endParaRPr lang="es-AR" sz="1400" dirty="0"/>
          </a:p>
        </p:txBody>
      </p:sp>
      <p:pic>
        <p:nvPicPr>
          <p:cNvPr id="6" name="Gráfico 5" descr="Ojo">
            <a:extLst>
              <a:ext uri="{FF2B5EF4-FFF2-40B4-BE49-F238E27FC236}">
                <a16:creationId xmlns:a16="http://schemas.microsoft.com/office/drawing/2014/main" xmlns="" id="{2E8FA8C8-ECD9-4376-BAB3-109C558DAF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71600" y="2067694"/>
            <a:ext cx="1728192" cy="1728192"/>
          </a:xfrm>
          <a:prstGeom prst="rect">
            <a:avLst/>
          </a:prstGeom>
        </p:spPr>
      </p:pic>
    </p:spTree>
    <p:extLst>
      <p:ext uri="{BB962C8B-B14F-4D97-AF65-F5344CB8AC3E}">
        <p14:creationId xmlns:p14="http://schemas.microsoft.com/office/powerpoint/2010/main" val="1940413738"/>
      </p:ext>
    </p:extLst>
  </p:cSld>
  <p:clrMapOvr>
    <a:masterClrMapping/>
  </p:clrMapOvr>
  <p:transition spd="slow">
    <p:push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xmlns="" id="{3CB38963-C85D-4657-BD0F-DF08E115D665}"/>
              </a:ext>
            </a:extLst>
          </p:cNvPr>
          <p:cNvSpPr>
            <a:spLocks noGrp="1"/>
          </p:cNvSpPr>
          <p:nvPr>
            <p:ph type="body" sz="quarter" idx="10"/>
          </p:nvPr>
        </p:nvSpPr>
        <p:spPr>
          <a:xfrm>
            <a:off x="179512" y="915566"/>
            <a:ext cx="2232248" cy="2232248"/>
          </a:xfrm>
        </p:spPr>
        <p:txBody>
          <a:bodyPr/>
          <a:lstStyle/>
          <a:p>
            <a:pPr algn="ctr" latinLnBrk="0"/>
            <a:r>
              <a:rPr lang="es-AR" sz="2400" dirty="0"/>
              <a:t>Ahora ¿qué hacemos con todo este contenido multimedial?</a:t>
            </a:r>
          </a:p>
        </p:txBody>
      </p:sp>
      <p:pic>
        <p:nvPicPr>
          <p:cNvPr id="6" name="Cómo coser un expediente">
            <a:hlinkClick r:id="" action="ppaction://media"/>
            <a:extLst>
              <a:ext uri="{FF2B5EF4-FFF2-40B4-BE49-F238E27FC236}">
                <a16:creationId xmlns:a16="http://schemas.microsoft.com/office/drawing/2014/main" xmlns="" id="{67010182-C8E5-4848-A54D-B1997C939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55433" y="699542"/>
            <a:ext cx="4128459" cy="3096344"/>
          </a:xfrm>
          <a:prstGeom prst="rect">
            <a:avLst/>
          </a:prstGeom>
        </p:spPr>
      </p:pic>
    </p:spTree>
    <p:extLst>
      <p:ext uri="{BB962C8B-B14F-4D97-AF65-F5344CB8AC3E}">
        <p14:creationId xmlns:p14="http://schemas.microsoft.com/office/powerpoint/2010/main" val="3542797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xmlns="" id="{691BB853-2BAA-4D9B-94FF-DE423C082E9C}"/>
              </a:ext>
            </a:extLst>
          </p:cNvPr>
          <p:cNvPicPr>
            <a:picLocks noGrp="1" noChangeAspect="1"/>
          </p:cNvPicPr>
          <p:nvPr>
            <p:ph type="pic" idx="12"/>
          </p:nvPr>
        </p:nvPicPr>
        <p:blipFill>
          <a:blip r:embed="rId3"/>
          <a:srcRect t="276" b="276"/>
          <a:stretch>
            <a:fillRect/>
          </a:stretch>
        </p:blipFill>
        <p:spPr>
          <a:xfrm>
            <a:off x="725907" y="374789"/>
            <a:ext cx="7969461" cy="4182162"/>
          </a:xfrm>
          <a:prstGeom prst="rect">
            <a:avLst/>
          </a:prstGeom>
        </p:spPr>
      </p:pic>
      <p:pic>
        <p:nvPicPr>
          <p:cNvPr id="4" name="Marcador de posición de imagen 3" descr="Imagen que contiene captura de pantalla&#10;&#10;Descripción generada con confianza alta">
            <a:extLst>
              <a:ext uri="{FF2B5EF4-FFF2-40B4-BE49-F238E27FC236}">
                <a16:creationId xmlns:a16="http://schemas.microsoft.com/office/drawing/2014/main" xmlns="" id="{605E9215-7F01-445C-A10F-C5EBA2AFEB10}"/>
              </a:ext>
            </a:extLst>
          </p:cNvPr>
          <p:cNvPicPr>
            <a:picLocks noGrp="1" noChangeAspect="1"/>
          </p:cNvPicPr>
          <p:nvPr>
            <p:ph type="pic" idx="11"/>
          </p:nvPr>
        </p:nvPicPr>
        <p:blipFill>
          <a:blip r:embed="rId4">
            <a:extLst>
              <a:ext uri="{28A0092B-C50C-407E-A947-70E740481C1C}">
                <a14:useLocalDpi xmlns:a14="http://schemas.microsoft.com/office/drawing/2010/main" val="0"/>
              </a:ext>
            </a:extLst>
          </a:blip>
          <a:srcRect t="3485" b="3485"/>
          <a:stretch>
            <a:fillRect/>
          </a:stretch>
        </p:blipFill>
        <p:spPr>
          <a:xfrm>
            <a:off x="725906" y="342619"/>
            <a:ext cx="7969461" cy="4163237"/>
          </a:xfrm>
        </p:spPr>
      </p:pic>
      <p:sp>
        <p:nvSpPr>
          <p:cNvPr id="6" name="Flowchart: Process 5"/>
          <p:cNvSpPr/>
          <p:nvPr/>
        </p:nvSpPr>
        <p:spPr>
          <a:xfrm>
            <a:off x="2843808" y="1668413"/>
            <a:ext cx="3456384" cy="1800200"/>
          </a:xfrm>
          <a:prstGeom prst="flowChartProcess">
            <a:avLst/>
          </a:prstGeom>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Text Placeholder 1"/>
          <p:cNvSpPr txBox="1">
            <a:spLocks/>
          </p:cNvSpPr>
          <p:nvPr/>
        </p:nvSpPr>
        <p:spPr>
          <a:xfrm>
            <a:off x="2771800" y="1668413"/>
            <a:ext cx="3528392" cy="1800199"/>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3600" b="1" dirty="0" err="1">
                <a:solidFill>
                  <a:schemeClr val="bg1"/>
                </a:solidFill>
                <a:latin typeface="+mj-lt"/>
                <a:cs typeface="Arial" pitchFamily="34" charset="0"/>
              </a:rPr>
              <a:t>Hacia</a:t>
            </a:r>
            <a:r>
              <a:rPr lang="en-US" altLang="ko-KR" sz="3600" b="1" dirty="0">
                <a:solidFill>
                  <a:schemeClr val="bg1"/>
                </a:solidFill>
                <a:latin typeface="+mj-lt"/>
                <a:cs typeface="Arial" pitchFamily="34" charset="0"/>
              </a:rPr>
              <a:t> la </a:t>
            </a:r>
            <a:r>
              <a:rPr lang="en-US" altLang="ko-KR" sz="3600" b="1" dirty="0" err="1">
                <a:solidFill>
                  <a:schemeClr val="bg1"/>
                </a:solidFill>
                <a:latin typeface="+mj-lt"/>
                <a:cs typeface="Arial" pitchFamily="34" charset="0"/>
              </a:rPr>
              <a:t>sentencia</a:t>
            </a:r>
            <a:r>
              <a:rPr lang="en-US" altLang="ko-KR" sz="3600" b="1" dirty="0">
                <a:solidFill>
                  <a:schemeClr val="bg1"/>
                </a:solidFill>
                <a:latin typeface="+mj-lt"/>
                <a:cs typeface="Arial" pitchFamily="34" charset="0"/>
              </a:rPr>
              <a:t> multimedia</a:t>
            </a:r>
          </a:p>
        </p:txBody>
      </p:sp>
    </p:spTree>
    <p:extLst>
      <p:ext uri="{BB962C8B-B14F-4D97-AF65-F5344CB8AC3E}">
        <p14:creationId xmlns:p14="http://schemas.microsoft.com/office/powerpoint/2010/main" val="3872236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5670F00E-4504-4268-B8D5-6BDCA6F990E9}"/>
              </a:ext>
            </a:extLst>
          </p:cNvPr>
          <p:cNvSpPr>
            <a:spLocks noGrp="1"/>
          </p:cNvSpPr>
          <p:nvPr>
            <p:ph type="body" sz="quarter" idx="10"/>
          </p:nvPr>
        </p:nvSpPr>
        <p:spPr>
          <a:xfrm>
            <a:off x="17378" y="6520"/>
            <a:ext cx="9144000" cy="576064"/>
          </a:xfrm>
        </p:spPr>
        <p:txBody>
          <a:bodyPr/>
          <a:lstStyle/>
          <a:p>
            <a:r>
              <a:rPr lang="es-AR" dirty="0"/>
              <a:t>Multimedia y decisión judicial</a:t>
            </a:r>
          </a:p>
        </p:txBody>
      </p:sp>
      <p:sp>
        <p:nvSpPr>
          <p:cNvPr id="6" name="CuadroTexto 5">
            <a:extLst>
              <a:ext uri="{FF2B5EF4-FFF2-40B4-BE49-F238E27FC236}">
                <a16:creationId xmlns:a16="http://schemas.microsoft.com/office/drawing/2014/main" xmlns="" id="{A8F3E874-D0F9-43E2-8E88-59067C310D91}"/>
              </a:ext>
            </a:extLst>
          </p:cNvPr>
          <p:cNvSpPr txBox="1"/>
          <p:nvPr/>
        </p:nvSpPr>
        <p:spPr>
          <a:xfrm>
            <a:off x="611560" y="582584"/>
            <a:ext cx="8136904" cy="3754874"/>
          </a:xfrm>
          <a:prstGeom prst="rect">
            <a:avLst/>
          </a:prstGeom>
          <a:noFill/>
        </p:spPr>
        <p:txBody>
          <a:bodyPr wrap="square" rtlCol="0">
            <a:spAutoFit/>
          </a:bodyPr>
          <a:lstStyle/>
          <a:p>
            <a:pPr algn="just" latinLnBrk="0"/>
            <a:r>
              <a:rPr lang="es-AR" sz="1400" dirty="0"/>
              <a:t>En el campo del derecho, y la redacción de las sentencias, se destaca su </a:t>
            </a:r>
            <a:r>
              <a:rPr lang="es-AR" sz="1400" b="1" dirty="0"/>
              <a:t>conservadurismo formal</a:t>
            </a:r>
            <a:r>
              <a:rPr lang="es-AR" sz="1400" dirty="0"/>
              <a:t> (tanto en relación con los recursos lingüísticos empleados como en relación con su configuración visual), privilegiándose la escritura por sobre otros modos de significación  (TARANILLA)</a:t>
            </a:r>
          </a:p>
          <a:p>
            <a:pPr algn="just" latinLnBrk="0"/>
            <a:r>
              <a:rPr lang="es-AR" sz="1400" dirty="0"/>
              <a:t>El empleo de imágenes, sonidos y filmaciones en el contexto de las sentencias judiciales es algo francamente </a:t>
            </a:r>
            <a:r>
              <a:rPr lang="es-AR" sz="1400" b="1" dirty="0"/>
              <a:t>inusual</a:t>
            </a:r>
          </a:p>
          <a:p>
            <a:pPr algn="just" latinLnBrk="0"/>
            <a:r>
              <a:rPr lang="es-AR" sz="1400" dirty="0"/>
              <a:t>La praxis demuestra que lo que se hace, frecuentemente, es procurar poner el palabras lo que surge de las imágenes, grabaciones o </a:t>
            </a:r>
            <a:r>
              <a:rPr lang="es-AR" sz="1400" dirty="0" err="1"/>
              <a:t>videofilmaciones</a:t>
            </a:r>
            <a:r>
              <a:rPr lang="es-AR" sz="1400" dirty="0"/>
              <a:t> cuando </a:t>
            </a:r>
            <a:r>
              <a:rPr lang="es-AR" sz="1400" b="1" dirty="0"/>
              <a:t>con el uso del documento electrónico para la redacción de la sentencia el juez ya no se ve constreñido a la utilización exclusiva del lenguaje verbal</a:t>
            </a:r>
            <a:r>
              <a:rPr lang="es-AR" sz="1400" dirty="0"/>
              <a:t>.</a:t>
            </a:r>
          </a:p>
          <a:p>
            <a:pPr algn="just" latinLnBrk="0"/>
            <a:r>
              <a:rPr lang="es-AR" sz="1400" dirty="0"/>
              <a:t>Así, el uso que se da a las nuevas tecnologías en este sentido es limitado y precario: al momento de sentenciar, los computadores se emplean como máquinas de escribir avanzadas, pero poco mas</a:t>
            </a:r>
          </a:p>
          <a:p>
            <a:pPr algn="just" latinLnBrk="0"/>
            <a:r>
              <a:rPr lang="es-AR" sz="1400" dirty="0"/>
              <a:t>En verdad, al disciplinar el contenido de la sentencia (art. 163) no se autoriza la inserción de este tipo de documentos, pero tampoco se lo prohíbe</a:t>
            </a:r>
          </a:p>
          <a:p>
            <a:pPr algn="just" latinLnBrk="0"/>
            <a:r>
              <a:rPr lang="es-AR" sz="1400" b="1" dirty="0"/>
              <a:t>La agregación de archivos multimedia resulta un método eficaz y técnicamente sencillo de transmitir informaciones, de expresar con simplicidad aquello que en palabras sería notablemente más costoso</a:t>
            </a:r>
            <a:r>
              <a:rPr lang="es-AR" sz="1400" dirty="0"/>
              <a:t> (TARANILLA)</a:t>
            </a:r>
          </a:p>
          <a:p>
            <a:pPr algn="just" latinLnBrk="0"/>
            <a:r>
              <a:rPr lang="es-AR" sz="1400" dirty="0"/>
              <a:t>Incluso sería sumamente favorable a los efectos de los trámites recursivos</a:t>
            </a:r>
          </a:p>
        </p:txBody>
      </p:sp>
    </p:spTree>
    <p:extLst>
      <p:ext uri="{BB962C8B-B14F-4D97-AF65-F5344CB8AC3E}">
        <p14:creationId xmlns:p14="http://schemas.microsoft.com/office/powerpoint/2010/main" val="1950856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87A31AFB-ED6A-4B1E-B4AA-FA166A8A478B}"/>
              </a:ext>
            </a:extLst>
          </p:cNvPr>
          <p:cNvSpPr>
            <a:spLocks noGrp="1"/>
          </p:cNvSpPr>
          <p:nvPr>
            <p:ph type="body" sz="quarter" idx="10"/>
          </p:nvPr>
        </p:nvSpPr>
        <p:spPr>
          <a:xfrm>
            <a:off x="4932040" y="1995686"/>
            <a:ext cx="3168352" cy="989444"/>
          </a:xfrm>
        </p:spPr>
        <p:txBody>
          <a:bodyPr/>
          <a:lstStyle/>
          <a:p>
            <a:pPr latinLnBrk="0"/>
            <a:r>
              <a:rPr lang="es-AR" sz="2400" dirty="0"/>
              <a:t>Veamos como se evoca lo multimedial al momento de sentenciar</a:t>
            </a:r>
          </a:p>
        </p:txBody>
      </p:sp>
    </p:spTree>
    <p:extLst>
      <p:ext uri="{BB962C8B-B14F-4D97-AF65-F5344CB8AC3E}">
        <p14:creationId xmlns:p14="http://schemas.microsoft.com/office/powerpoint/2010/main" val="2342633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0" y="0"/>
            <a:ext cx="1547664" cy="51435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ight Triangle 4"/>
          <p:cNvSpPr/>
          <p:nvPr/>
        </p:nvSpPr>
        <p:spPr>
          <a:xfrm rot="10800000">
            <a:off x="8513376" y="0"/>
            <a:ext cx="627216" cy="199568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p:cNvSpPr/>
          <p:nvPr/>
        </p:nvSpPr>
        <p:spPr>
          <a:xfrm>
            <a:off x="2872383" y="1309514"/>
            <a:ext cx="5544616" cy="648073"/>
          </a:xfrm>
          <a:prstGeom prst="rect">
            <a:avLst/>
          </a:prstGeom>
          <a:no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2872383" y="2173610"/>
            <a:ext cx="5544616" cy="648073"/>
          </a:xfrm>
          <a:prstGeom prst="rect">
            <a:avLst/>
          </a:prstGeom>
          <a:no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p:cNvSpPr/>
          <p:nvPr/>
        </p:nvSpPr>
        <p:spPr>
          <a:xfrm>
            <a:off x="2872383" y="3037706"/>
            <a:ext cx="5544616" cy="648073"/>
          </a:xfrm>
          <a:prstGeom prst="rect">
            <a:avLst/>
          </a:prstGeom>
          <a:no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10"/>
          <p:cNvSpPr/>
          <p:nvPr/>
        </p:nvSpPr>
        <p:spPr>
          <a:xfrm>
            <a:off x="2872383" y="3901802"/>
            <a:ext cx="5544616" cy="648073"/>
          </a:xfrm>
          <a:prstGeom prst="rect">
            <a:avLst/>
          </a:prstGeom>
          <a:no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ight Triangle 7"/>
          <p:cNvSpPr/>
          <p:nvPr/>
        </p:nvSpPr>
        <p:spPr>
          <a:xfrm rot="5400000">
            <a:off x="2876997" y="1306005"/>
            <a:ext cx="653380" cy="653380"/>
          </a:xfrm>
          <a:prstGeom prst="r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ight Triangle 12"/>
          <p:cNvSpPr/>
          <p:nvPr/>
        </p:nvSpPr>
        <p:spPr>
          <a:xfrm rot="5400000">
            <a:off x="2872383" y="2168303"/>
            <a:ext cx="653380" cy="653380"/>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ight Triangle 13"/>
          <p:cNvSpPr/>
          <p:nvPr/>
        </p:nvSpPr>
        <p:spPr>
          <a:xfrm rot="5400000">
            <a:off x="2867769" y="3030601"/>
            <a:ext cx="653380" cy="653380"/>
          </a:xfrm>
          <a:prstGeom prst="r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ight Triangle 14"/>
          <p:cNvSpPr/>
          <p:nvPr/>
        </p:nvSpPr>
        <p:spPr>
          <a:xfrm rot="5400000">
            <a:off x="2863155" y="3892899"/>
            <a:ext cx="653380" cy="653380"/>
          </a:xfrm>
          <a:prstGeom prst="rtTriangl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p:cNvSpPr txBox="1"/>
          <p:nvPr/>
        </p:nvSpPr>
        <p:spPr>
          <a:xfrm>
            <a:off x="2834283" y="1275606"/>
            <a:ext cx="428786"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1</a:t>
            </a:r>
            <a:endParaRPr lang="ko-KR" altLang="en-US" sz="2400" b="1" dirty="0">
              <a:solidFill>
                <a:schemeClr val="bg1"/>
              </a:solidFill>
              <a:cs typeface="Arial" pitchFamily="34" charset="0"/>
            </a:endParaRPr>
          </a:p>
        </p:txBody>
      </p:sp>
      <p:sp>
        <p:nvSpPr>
          <p:cNvPr id="17" name="TextBox 16"/>
          <p:cNvSpPr txBox="1"/>
          <p:nvPr/>
        </p:nvSpPr>
        <p:spPr>
          <a:xfrm>
            <a:off x="2834283" y="2129135"/>
            <a:ext cx="428786"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2</a:t>
            </a:r>
            <a:endParaRPr lang="ko-KR" altLang="en-US" sz="2400" b="1" dirty="0">
              <a:solidFill>
                <a:schemeClr val="bg1"/>
              </a:solidFill>
              <a:cs typeface="Arial" pitchFamily="34" charset="0"/>
            </a:endParaRPr>
          </a:p>
        </p:txBody>
      </p:sp>
      <p:sp>
        <p:nvSpPr>
          <p:cNvPr id="18" name="TextBox 17"/>
          <p:cNvSpPr txBox="1"/>
          <p:nvPr/>
        </p:nvSpPr>
        <p:spPr>
          <a:xfrm>
            <a:off x="2834283" y="3001714"/>
            <a:ext cx="428786"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3</a:t>
            </a:r>
            <a:endParaRPr lang="ko-KR" altLang="en-US" sz="2400" b="1" dirty="0">
              <a:solidFill>
                <a:schemeClr val="bg1"/>
              </a:solidFill>
              <a:cs typeface="Arial" pitchFamily="34" charset="0"/>
            </a:endParaRPr>
          </a:p>
        </p:txBody>
      </p:sp>
      <p:sp>
        <p:nvSpPr>
          <p:cNvPr id="19" name="TextBox 18"/>
          <p:cNvSpPr txBox="1"/>
          <p:nvPr/>
        </p:nvSpPr>
        <p:spPr>
          <a:xfrm>
            <a:off x="2834283" y="3874293"/>
            <a:ext cx="428786"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4</a:t>
            </a:r>
            <a:endParaRPr lang="ko-KR" altLang="en-US" sz="2400" b="1" dirty="0">
              <a:solidFill>
                <a:schemeClr val="bg1"/>
              </a:solidFill>
              <a:cs typeface="Arial" pitchFamily="34" charset="0"/>
            </a:endParaRPr>
          </a:p>
        </p:txBody>
      </p:sp>
      <p:sp>
        <p:nvSpPr>
          <p:cNvPr id="21" name="TextBox 20"/>
          <p:cNvSpPr txBox="1"/>
          <p:nvPr/>
        </p:nvSpPr>
        <p:spPr>
          <a:xfrm>
            <a:off x="3552078" y="1329437"/>
            <a:ext cx="4693990" cy="523220"/>
          </a:xfrm>
          <a:prstGeom prst="rect">
            <a:avLst/>
          </a:prstGeom>
          <a:noFill/>
        </p:spPr>
        <p:txBody>
          <a:bodyPr wrap="square" rtlCol="0">
            <a:spAutoFit/>
          </a:bodyPr>
          <a:lstStyle/>
          <a:p>
            <a:pPr algn="ctr"/>
            <a:r>
              <a:rPr lang="es-AR" altLang="ko-KR" sz="1400" dirty="0">
                <a:cs typeface="Arial" pitchFamily="34" charset="0"/>
              </a:rPr>
              <a:t>Los actos procesales pueden emanar de diversos sujetos</a:t>
            </a:r>
            <a:endParaRPr lang="ko-KR" altLang="en-US" sz="1400" dirty="0">
              <a:cs typeface="Arial" pitchFamily="34" charset="0"/>
            </a:endParaRPr>
          </a:p>
        </p:txBody>
      </p:sp>
      <p:sp>
        <p:nvSpPr>
          <p:cNvPr id="24" name="TextBox 23"/>
          <p:cNvSpPr txBox="1"/>
          <p:nvPr/>
        </p:nvSpPr>
        <p:spPr>
          <a:xfrm>
            <a:off x="3559944" y="2270670"/>
            <a:ext cx="4693990" cy="523220"/>
          </a:xfrm>
          <a:prstGeom prst="rect">
            <a:avLst/>
          </a:prstGeom>
          <a:noFill/>
        </p:spPr>
        <p:txBody>
          <a:bodyPr wrap="square" rtlCol="0">
            <a:spAutoFit/>
          </a:bodyPr>
          <a:lstStyle/>
          <a:p>
            <a:pPr algn="just"/>
            <a:r>
              <a:rPr lang="en-US" altLang="ko-KR" sz="1400" dirty="0" err="1">
                <a:cs typeface="Arial" pitchFamily="34" charset="0"/>
              </a:rPr>
              <a:t>Es</a:t>
            </a:r>
            <a:r>
              <a:rPr lang="en-US" altLang="ko-KR" sz="1400" dirty="0">
                <a:cs typeface="Arial" pitchFamily="34" charset="0"/>
              </a:rPr>
              <a:t> </a:t>
            </a:r>
            <a:r>
              <a:rPr lang="en-US" altLang="ko-KR" sz="1400" dirty="0" err="1">
                <a:cs typeface="Arial" pitchFamily="34" charset="0"/>
              </a:rPr>
              <a:t>una</a:t>
            </a:r>
            <a:r>
              <a:rPr lang="en-US" altLang="ko-KR" sz="1400" dirty="0">
                <a:cs typeface="Arial" pitchFamily="34" charset="0"/>
              </a:rPr>
              <a:t> </a:t>
            </a:r>
            <a:r>
              <a:rPr lang="en-US" altLang="ko-KR" sz="1400" dirty="0" err="1">
                <a:cs typeface="Arial" pitchFamily="34" charset="0"/>
              </a:rPr>
              <a:t>especie</a:t>
            </a:r>
            <a:r>
              <a:rPr lang="en-US" altLang="ko-KR" sz="1400" dirty="0">
                <a:cs typeface="Arial" pitchFamily="34" charset="0"/>
              </a:rPr>
              <a:t> </a:t>
            </a:r>
            <a:r>
              <a:rPr lang="en-US" altLang="ko-KR" sz="1400" dirty="0" err="1">
                <a:cs typeface="Arial" pitchFamily="34" charset="0"/>
              </a:rPr>
              <a:t>dentro</a:t>
            </a:r>
            <a:r>
              <a:rPr lang="en-US" altLang="ko-KR" sz="1400" dirty="0">
                <a:cs typeface="Arial" pitchFamily="34" charset="0"/>
              </a:rPr>
              <a:t> del </a:t>
            </a:r>
            <a:r>
              <a:rPr lang="en-US" altLang="ko-KR" sz="1400" dirty="0" err="1">
                <a:cs typeface="Arial" pitchFamily="34" charset="0"/>
              </a:rPr>
              <a:t>género</a:t>
            </a:r>
            <a:r>
              <a:rPr lang="en-US" altLang="ko-KR" sz="1400" dirty="0">
                <a:cs typeface="Arial" pitchFamily="34" charset="0"/>
              </a:rPr>
              <a:t> de </a:t>
            </a:r>
            <a:r>
              <a:rPr lang="en-US" altLang="ko-KR" sz="1400" dirty="0" err="1">
                <a:cs typeface="Arial" pitchFamily="34" charset="0"/>
              </a:rPr>
              <a:t>los</a:t>
            </a:r>
            <a:r>
              <a:rPr lang="en-US" altLang="ko-KR" sz="1400" dirty="0">
                <a:cs typeface="Arial" pitchFamily="34" charset="0"/>
              </a:rPr>
              <a:t> </a:t>
            </a:r>
            <a:r>
              <a:rPr lang="en-US" altLang="ko-KR" sz="1400" dirty="0" err="1">
                <a:cs typeface="Arial" pitchFamily="34" charset="0"/>
              </a:rPr>
              <a:t>actos</a:t>
            </a:r>
            <a:r>
              <a:rPr lang="en-US" altLang="ko-KR" sz="1400" dirty="0">
                <a:cs typeface="Arial" pitchFamily="34" charset="0"/>
              </a:rPr>
              <a:t> </a:t>
            </a:r>
            <a:r>
              <a:rPr lang="en-US" altLang="ko-KR" sz="1400" dirty="0" err="1">
                <a:cs typeface="Arial" pitchFamily="34" charset="0"/>
              </a:rPr>
              <a:t>jurídicos</a:t>
            </a:r>
            <a:r>
              <a:rPr lang="en-US" altLang="ko-KR" sz="1400" dirty="0">
                <a:cs typeface="Arial" pitchFamily="34" charset="0"/>
              </a:rPr>
              <a:t> (art. 259 </a:t>
            </a:r>
            <a:r>
              <a:rPr lang="en-US" altLang="ko-KR" sz="1400" dirty="0" err="1">
                <a:cs typeface="Arial" pitchFamily="34" charset="0"/>
              </a:rPr>
              <a:t>CCyCN</a:t>
            </a:r>
            <a:r>
              <a:rPr lang="en-US" altLang="ko-KR" sz="1400" dirty="0">
                <a:cs typeface="Arial" pitchFamily="34" charset="0"/>
              </a:rPr>
              <a:t>)</a:t>
            </a:r>
            <a:endParaRPr lang="ko-KR" altLang="en-US" sz="1400" dirty="0">
              <a:cs typeface="Arial" pitchFamily="34" charset="0"/>
            </a:endParaRPr>
          </a:p>
        </p:txBody>
      </p:sp>
      <p:grpSp>
        <p:nvGrpSpPr>
          <p:cNvPr id="26" name="Group 25"/>
          <p:cNvGrpSpPr/>
          <p:nvPr/>
        </p:nvGrpSpPr>
        <p:grpSpPr>
          <a:xfrm>
            <a:off x="3491880" y="3147814"/>
            <a:ext cx="4693990" cy="523220"/>
            <a:chOff x="763696" y="3378224"/>
            <a:chExt cx="2059657" cy="523220"/>
          </a:xfrm>
        </p:grpSpPr>
        <p:sp>
          <p:nvSpPr>
            <p:cNvPr id="27" name="TextBox 26"/>
            <p:cNvSpPr txBox="1"/>
            <p:nvPr/>
          </p:nvSpPr>
          <p:spPr>
            <a:xfrm>
              <a:off x="1173291" y="3378224"/>
              <a:ext cx="1650062" cy="523220"/>
            </a:xfrm>
            <a:prstGeom prst="rect">
              <a:avLst/>
            </a:prstGeom>
            <a:noFill/>
          </p:spPr>
          <p:txBody>
            <a:bodyPr wrap="square" rtlCol="0">
              <a:spAutoFit/>
            </a:bodyPr>
            <a:lstStyle/>
            <a:p>
              <a:r>
                <a:rPr lang="en-US" altLang="ko-KR" sz="1400" b="1" dirty="0">
                  <a:cs typeface="Arial" pitchFamily="34" charset="0"/>
                </a:rPr>
                <a:t>SUJETO</a:t>
              </a:r>
              <a:r>
                <a:rPr lang="en-US" altLang="ko-KR" sz="1400" dirty="0">
                  <a:cs typeface="Arial" pitchFamily="34" charset="0"/>
                </a:rPr>
                <a:t>    </a:t>
              </a:r>
              <a:r>
                <a:rPr lang="en-US" altLang="ko-KR" sz="1400" b="1" dirty="0">
                  <a:cs typeface="Arial" pitchFamily="34" charset="0"/>
                </a:rPr>
                <a:t>OBJETO</a:t>
              </a:r>
              <a:r>
                <a:rPr lang="en-US" altLang="ko-KR" sz="1400" dirty="0">
                  <a:cs typeface="Arial" pitchFamily="34" charset="0"/>
                </a:rPr>
                <a:t>       </a:t>
              </a:r>
              <a:r>
                <a:rPr lang="en-US" altLang="ko-KR" sz="1400" b="1" dirty="0">
                  <a:cs typeface="Arial" pitchFamily="34" charset="0"/>
                </a:rPr>
                <a:t>ACTIVIDAD</a:t>
              </a:r>
              <a:r>
                <a:rPr lang="en-US" altLang="ko-KR" sz="1400" dirty="0">
                  <a:cs typeface="Arial" pitchFamily="34" charset="0"/>
                </a:rPr>
                <a:t> </a:t>
              </a:r>
            </a:p>
            <a:p>
              <a:pPr algn="ctr"/>
              <a:r>
                <a:rPr lang="en-US" altLang="ko-KR" sz="1400" dirty="0">
                  <a:cs typeface="Arial" pitchFamily="34" charset="0"/>
                </a:rPr>
                <a:t>	      (</a:t>
              </a:r>
              <a:r>
                <a:rPr lang="en-US" altLang="ko-KR" sz="1400" dirty="0" err="1">
                  <a:cs typeface="Arial" pitchFamily="34" charset="0"/>
                </a:rPr>
                <a:t>lugar</a:t>
              </a:r>
              <a:r>
                <a:rPr lang="en-US" altLang="ko-KR" sz="1400" dirty="0">
                  <a:cs typeface="Arial" pitchFamily="34" charset="0"/>
                </a:rPr>
                <a:t>, </a:t>
              </a:r>
              <a:r>
                <a:rPr lang="en-US" altLang="ko-KR" sz="1400" dirty="0" err="1">
                  <a:cs typeface="Arial" pitchFamily="34" charset="0"/>
                </a:rPr>
                <a:t>tiempo</a:t>
              </a:r>
              <a:r>
                <a:rPr lang="en-US" altLang="ko-KR" sz="1400" dirty="0">
                  <a:cs typeface="Arial" pitchFamily="34" charset="0"/>
                </a:rPr>
                <a:t> y forma)</a:t>
              </a:r>
              <a:endParaRPr lang="ko-KR" altLang="en-US" sz="1400" dirty="0">
                <a:cs typeface="Arial" pitchFamily="34" charset="0"/>
              </a:endParaRPr>
            </a:p>
          </p:txBody>
        </p:sp>
        <p:sp>
          <p:nvSpPr>
            <p:cNvPr id="28" name="TextBox 27"/>
            <p:cNvSpPr txBox="1"/>
            <p:nvPr/>
          </p:nvSpPr>
          <p:spPr>
            <a:xfrm>
              <a:off x="763696" y="3482709"/>
              <a:ext cx="2059657" cy="276999"/>
            </a:xfrm>
            <a:prstGeom prst="rect">
              <a:avLst/>
            </a:prstGeom>
            <a:noFill/>
          </p:spPr>
          <p:txBody>
            <a:bodyPr wrap="square" rtlCol="0">
              <a:spAutoFit/>
            </a:bodyPr>
            <a:lstStyle/>
            <a:p>
              <a:r>
                <a:rPr lang="en-US" altLang="ko-KR" sz="1200" b="1" dirty="0" err="1">
                  <a:solidFill>
                    <a:schemeClr val="accent3"/>
                  </a:solidFill>
                  <a:cs typeface="Arial" pitchFamily="34" charset="0"/>
                </a:rPr>
                <a:t>Elementos</a:t>
              </a:r>
              <a:r>
                <a:rPr lang="en-US" altLang="ko-KR" sz="1200" b="1" dirty="0">
                  <a:solidFill>
                    <a:schemeClr val="accent3"/>
                  </a:solidFill>
                  <a:cs typeface="Arial" pitchFamily="34" charset="0"/>
                </a:rPr>
                <a:t>     </a:t>
              </a:r>
              <a:endParaRPr lang="ko-KR" altLang="en-US" sz="1200" b="1" dirty="0">
                <a:solidFill>
                  <a:schemeClr val="accent3"/>
                </a:solidFill>
                <a:cs typeface="Arial" pitchFamily="34" charset="0"/>
              </a:endParaRPr>
            </a:p>
          </p:txBody>
        </p:sp>
      </p:grpSp>
      <p:sp>
        <p:nvSpPr>
          <p:cNvPr id="30" name="TextBox 29"/>
          <p:cNvSpPr txBox="1"/>
          <p:nvPr/>
        </p:nvSpPr>
        <p:spPr>
          <a:xfrm>
            <a:off x="3563756" y="3959967"/>
            <a:ext cx="4693990" cy="584775"/>
          </a:xfrm>
          <a:prstGeom prst="rect">
            <a:avLst/>
          </a:prstGeom>
          <a:noFill/>
        </p:spPr>
        <p:txBody>
          <a:bodyPr wrap="square" rtlCol="0">
            <a:spAutoFit/>
          </a:bodyPr>
          <a:lstStyle/>
          <a:p>
            <a:pPr algn="ctr"/>
            <a:r>
              <a:rPr lang="en-US" altLang="ko-KR" sz="1600" dirty="0">
                <a:cs typeface="Arial" pitchFamily="34" charset="0"/>
              </a:rPr>
              <a:t>El </a:t>
            </a:r>
            <a:r>
              <a:rPr lang="en-US" altLang="ko-KR" sz="1600" dirty="0" err="1">
                <a:cs typeface="Arial" pitchFamily="34" charset="0"/>
              </a:rPr>
              <a:t>acto</a:t>
            </a:r>
            <a:r>
              <a:rPr lang="en-US" altLang="ko-KR" sz="1600" dirty="0">
                <a:cs typeface="Arial" pitchFamily="34" charset="0"/>
              </a:rPr>
              <a:t> </a:t>
            </a:r>
            <a:r>
              <a:rPr lang="en-US" altLang="ko-KR" sz="1600" dirty="0" err="1">
                <a:cs typeface="Arial" pitchFamily="34" charset="0"/>
              </a:rPr>
              <a:t>procesal</a:t>
            </a:r>
            <a:r>
              <a:rPr lang="en-US" altLang="ko-KR" sz="1600" dirty="0">
                <a:cs typeface="Arial" pitchFamily="34" charset="0"/>
              </a:rPr>
              <a:t> no se </a:t>
            </a:r>
            <a:r>
              <a:rPr lang="en-US" altLang="ko-KR" sz="1600" dirty="0" err="1">
                <a:cs typeface="Arial" pitchFamily="34" charset="0"/>
              </a:rPr>
              <a:t>identifica</a:t>
            </a:r>
            <a:r>
              <a:rPr lang="en-US" altLang="ko-KR" sz="1600" dirty="0">
                <a:cs typeface="Arial" pitchFamily="34" charset="0"/>
              </a:rPr>
              <a:t> con el </a:t>
            </a:r>
            <a:r>
              <a:rPr lang="en-US" altLang="ko-KR" sz="1600" dirty="0" err="1">
                <a:cs typeface="Arial" pitchFamily="34" charset="0"/>
              </a:rPr>
              <a:t>modo</a:t>
            </a:r>
            <a:r>
              <a:rPr lang="en-US" altLang="ko-KR" sz="1600" dirty="0">
                <a:cs typeface="Arial" pitchFamily="34" charset="0"/>
              </a:rPr>
              <a:t> de </a:t>
            </a:r>
            <a:r>
              <a:rPr lang="en-US" altLang="ko-KR" sz="1600" dirty="0" err="1">
                <a:cs typeface="Arial" pitchFamily="34" charset="0"/>
              </a:rPr>
              <a:t>documentarlo</a:t>
            </a:r>
            <a:r>
              <a:rPr lang="en-US" altLang="ko-KR" sz="1600" dirty="0">
                <a:cs typeface="Arial" pitchFamily="34" charset="0"/>
              </a:rPr>
              <a:t>. </a:t>
            </a:r>
            <a:endParaRPr lang="ko-KR" altLang="en-US" sz="1600" dirty="0">
              <a:cs typeface="Arial" pitchFamily="34" charset="0"/>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931790"/>
            <a:ext cx="1683314" cy="1754191"/>
          </a:xfrm>
          <a:prstGeom prst="rect">
            <a:avLst/>
          </a:prstGeom>
        </p:spPr>
      </p:pic>
      <p:sp>
        <p:nvSpPr>
          <p:cNvPr id="2" name="Rectángulo 1">
            <a:extLst>
              <a:ext uri="{FF2B5EF4-FFF2-40B4-BE49-F238E27FC236}">
                <a16:creationId xmlns:a16="http://schemas.microsoft.com/office/drawing/2014/main" xmlns="" id="{006719FE-F20B-4892-BAEC-FE400865D01A}"/>
              </a:ext>
            </a:extLst>
          </p:cNvPr>
          <p:cNvSpPr/>
          <p:nvPr/>
        </p:nvSpPr>
        <p:spPr>
          <a:xfrm>
            <a:off x="954806" y="121393"/>
            <a:ext cx="755835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cs typeface="Arial" pitchFamily="34" charset="0"/>
              </a:rPr>
              <a:t>Tener </a:t>
            </a:r>
            <a:r>
              <a:rPr lang="en-US" sz="5400" b="1" cap="none" spc="0" dirty="0" err="1">
                <a:ln w="22225">
                  <a:solidFill>
                    <a:schemeClr val="accent2"/>
                  </a:solidFill>
                  <a:prstDash val="solid"/>
                </a:ln>
                <a:solidFill>
                  <a:schemeClr val="accent2">
                    <a:lumMod val="40000"/>
                    <a:lumOff val="60000"/>
                  </a:schemeClr>
                </a:solidFill>
                <a:effectLst/>
                <a:cs typeface="Arial" pitchFamily="34" charset="0"/>
              </a:rPr>
              <a:t>en</a:t>
            </a:r>
            <a:r>
              <a:rPr lang="en-US" sz="5400" b="1" cap="none" spc="0" dirty="0">
                <a:ln w="22225">
                  <a:solidFill>
                    <a:schemeClr val="accent2"/>
                  </a:solidFill>
                  <a:prstDash val="solid"/>
                </a:ln>
                <a:solidFill>
                  <a:schemeClr val="accent2">
                    <a:lumMod val="40000"/>
                    <a:lumOff val="60000"/>
                  </a:schemeClr>
                </a:solidFill>
                <a:effectLst/>
                <a:cs typeface="Arial" pitchFamily="34" charset="0"/>
              </a:rPr>
              <a:t> </a:t>
            </a:r>
            <a:r>
              <a:rPr lang="en-US" sz="5400" b="1" cap="none" spc="0" dirty="0" err="1">
                <a:ln w="22225">
                  <a:solidFill>
                    <a:schemeClr val="accent2"/>
                  </a:solidFill>
                  <a:prstDash val="solid"/>
                </a:ln>
                <a:solidFill>
                  <a:schemeClr val="accent2">
                    <a:lumMod val="40000"/>
                    <a:lumOff val="60000"/>
                  </a:schemeClr>
                </a:solidFill>
                <a:effectLst/>
                <a:cs typeface="Arial" pitchFamily="34" charset="0"/>
              </a:rPr>
              <a:t>cuenta</a:t>
            </a:r>
            <a:r>
              <a:rPr lang="en-US" sz="5400" b="1" cap="none" spc="0" dirty="0">
                <a:ln w="22225">
                  <a:solidFill>
                    <a:schemeClr val="accent2"/>
                  </a:solidFill>
                  <a:prstDash val="solid"/>
                </a:ln>
                <a:solidFill>
                  <a:schemeClr val="accent2">
                    <a:lumMod val="40000"/>
                    <a:lumOff val="60000"/>
                  </a:schemeClr>
                </a:solidFill>
                <a:effectLst/>
                <a:cs typeface="Arial" pitchFamily="34" charset="0"/>
              </a:rPr>
              <a:t> que…</a:t>
            </a:r>
            <a:endParaRPr lang="es-A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95055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A8F3E874-D0F9-43E2-8E88-59067C310D91}"/>
              </a:ext>
            </a:extLst>
          </p:cNvPr>
          <p:cNvSpPr txBox="1"/>
          <p:nvPr/>
        </p:nvSpPr>
        <p:spPr>
          <a:xfrm>
            <a:off x="251520" y="123478"/>
            <a:ext cx="8784976" cy="4770537"/>
          </a:xfrm>
          <a:prstGeom prst="rect">
            <a:avLst/>
          </a:prstGeom>
          <a:noFill/>
        </p:spPr>
        <p:txBody>
          <a:bodyPr wrap="square" rtlCol="0">
            <a:spAutoFit/>
          </a:bodyPr>
          <a:lstStyle/>
          <a:p>
            <a:pPr lvl="0" algn="just" latinLnBrk="0"/>
            <a:r>
              <a:rPr lang="es-AR" sz="1600" dirty="0"/>
              <a:t>“Inspeccionada la prueba recogida, observo en el video acompañado, cuyas fotos laser obran a fs. 105/107, que en la jugada que determinó la lesión del actor no hubo una acción por parte de </a:t>
            </a:r>
            <a:r>
              <a:rPr lang="es-AR" sz="1600" dirty="0" err="1"/>
              <a:t>Camoranesi</a:t>
            </a:r>
            <a:r>
              <a:rPr lang="es-AR" sz="1600" dirty="0"/>
              <a:t> que pueda ser calificada de extraordinaria o poco habitual” (</a:t>
            </a:r>
            <a:r>
              <a:rPr lang="es-AR" sz="1600" dirty="0" err="1"/>
              <a:t>Pizzo</a:t>
            </a:r>
            <a:r>
              <a:rPr lang="es-AR" sz="1600" dirty="0"/>
              <a:t>”)</a:t>
            </a:r>
          </a:p>
          <a:p>
            <a:pPr lvl="0" algn="just" latinLnBrk="0"/>
            <a:endParaRPr kumimoji="0" lang="es-AR" sz="1600" b="0" i="0" u="none" strike="noStrike" kern="1200" cap="none" spc="0" normalizeH="0" baseline="0" noProof="0" dirty="0">
              <a:ln>
                <a:noFill/>
              </a:ln>
              <a:solidFill>
                <a:prstClr val="black"/>
              </a:solidFill>
              <a:effectLst/>
              <a:uLnTx/>
              <a:uFillTx/>
              <a:latin typeface="Arial"/>
              <a:cs typeface="+mn-cs"/>
            </a:endParaRPr>
          </a:p>
          <a:p>
            <a:pPr algn="just" latinLnBrk="0"/>
            <a:r>
              <a:rPr lang="es-AR" sz="1600" dirty="0"/>
              <a:t>“De su visualización se destaca que en el archivo "File20140902072715" se observa una cámara filmando una puerta de similares características a las indicadas por los testigos; bajo la filmación se observa la leyenda "02/09/2014" y un horario que abarca de "07:27:15" hasta "07:31:15"; </a:t>
            </a:r>
            <a:r>
              <a:rPr lang="es-AR" sz="1600" b="1" dirty="0"/>
              <a:t>en toda esa franja no se observa a persona alguna procurando ingresar o adhiriendo cédula alguna a la puerta de acceso</a:t>
            </a:r>
            <a:r>
              <a:rPr lang="es-AR" sz="1600" dirty="0"/>
              <a:t>. No se deja de advertir que, en algunos tramos, la pantalla se desactiva y queda de color azul, por unos pocos segundos (aproximadamente siete segundos). Con todo, el lapso es sumamente breve y, lo mas importante, </a:t>
            </a:r>
            <a:r>
              <a:rPr lang="es-AR" sz="1600" dirty="0" err="1"/>
              <a:t>concluído</a:t>
            </a:r>
            <a:r>
              <a:rPr lang="es-AR" sz="1600" dirty="0"/>
              <a:t> el mismo no se aprecia ningún elemento adherido a</a:t>
            </a:r>
          </a:p>
          <a:p>
            <a:r>
              <a:rPr lang="es-AR" sz="1600" dirty="0"/>
              <a:t>la puerta de acceso” (“Do </a:t>
            </a:r>
            <a:r>
              <a:rPr lang="es-AR" sz="1600" dirty="0" err="1"/>
              <a:t>Reys</a:t>
            </a:r>
            <a:r>
              <a:rPr lang="es-AR" sz="1600" dirty="0"/>
              <a:t>”)</a:t>
            </a:r>
          </a:p>
          <a:p>
            <a:endParaRPr kumimoji="0" lang="es-AR" sz="1600" b="0" i="0" u="none" strike="noStrike" kern="1200" cap="none" spc="0" normalizeH="0" baseline="0" noProof="0" dirty="0">
              <a:ln>
                <a:noFill/>
              </a:ln>
              <a:solidFill>
                <a:prstClr val="black"/>
              </a:solidFill>
              <a:effectLst/>
              <a:uLnTx/>
              <a:uFillTx/>
              <a:latin typeface="Arial"/>
              <a:cs typeface="+mn-cs"/>
            </a:endParaRPr>
          </a:p>
          <a:p>
            <a:pPr algn="just" latinLnBrk="0"/>
            <a:r>
              <a:rPr lang="es-AR" sz="1600" dirty="0">
                <a:solidFill>
                  <a:prstClr val="black"/>
                </a:solidFill>
                <a:latin typeface="Arial"/>
              </a:rPr>
              <a:t>“</a:t>
            </a:r>
            <a:r>
              <a:rPr lang="es-AR" sz="1600" dirty="0"/>
              <a:t>Ahora bien, esto se contextualiza con otra cosa: al margen de lo sostenido a fs. 62vta., de la escucha del archivo de audio contenido en el CD (D33030892 - 19-jul-2014 at 19.59.26.mp3) es claro que quien llama al 911 no ha sido el actor pues lo que se escucha es -claramente- una voz femenina relatando la sustracción, con una voz masculina de fondo aportando datos de la camioneta” (“</a:t>
            </a:r>
            <a:r>
              <a:rPr lang="es-AR" sz="1600" dirty="0" err="1"/>
              <a:t>Marquez</a:t>
            </a:r>
            <a:r>
              <a:rPr lang="es-AR" sz="1600" dirty="0"/>
              <a:t>”)</a:t>
            </a:r>
            <a:endParaRPr kumimoji="0" lang="es-AR" sz="16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940545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5670F00E-4504-4268-B8D5-6BDCA6F990E9}"/>
              </a:ext>
            </a:extLst>
          </p:cNvPr>
          <p:cNvSpPr>
            <a:spLocks noGrp="1"/>
          </p:cNvSpPr>
          <p:nvPr>
            <p:ph type="body" sz="quarter" idx="10"/>
          </p:nvPr>
        </p:nvSpPr>
        <p:spPr>
          <a:xfrm>
            <a:off x="0" y="-33590"/>
            <a:ext cx="9144000" cy="576064"/>
          </a:xfrm>
        </p:spPr>
        <p:txBody>
          <a:bodyPr/>
          <a:lstStyle/>
          <a:p>
            <a:r>
              <a:rPr lang="es-AR" dirty="0"/>
              <a:t>Una sentencia multimedia</a:t>
            </a:r>
          </a:p>
        </p:txBody>
      </p:sp>
      <p:sp>
        <p:nvSpPr>
          <p:cNvPr id="6" name="CuadroTexto 5">
            <a:extLst>
              <a:ext uri="{FF2B5EF4-FFF2-40B4-BE49-F238E27FC236}">
                <a16:creationId xmlns:a16="http://schemas.microsoft.com/office/drawing/2014/main" xmlns="" id="{A8F3E874-D0F9-43E2-8E88-59067C310D91}"/>
              </a:ext>
            </a:extLst>
          </p:cNvPr>
          <p:cNvSpPr txBox="1"/>
          <p:nvPr/>
        </p:nvSpPr>
        <p:spPr>
          <a:xfrm>
            <a:off x="395536" y="572165"/>
            <a:ext cx="8352928" cy="4278094"/>
          </a:xfrm>
          <a:prstGeom prst="rect">
            <a:avLst/>
          </a:prstGeom>
          <a:noFill/>
        </p:spPr>
        <p:txBody>
          <a:bodyPr wrap="square" rtlCol="0">
            <a:spAutoFit/>
          </a:bodyPr>
          <a:lstStyle/>
          <a:p>
            <a:pPr algn="just" latinLnBrk="0"/>
            <a:r>
              <a:rPr lang="es-AR" sz="1400" dirty="0"/>
              <a:t>Juzgado Civil y Comercial nro. 2 Trenque Lauquen, a cargo del Dr. Toribio E. Sosa; autos “</a:t>
            </a:r>
            <a:r>
              <a:rPr lang="es-AR" sz="1400" dirty="0" err="1"/>
              <a:t>Degiovanangelo</a:t>
            </a:r>
            <a:r>
              <a:rPr lang="es-AR" sz="1400" dirty="0"/>
              <a:t> Hnos. SRL v. Los </a:t>
            </a:r>
            <a:r>
              <a:rPr lang="es-AR" sz="1400" dirty="0" err="1"/>
              <a:t>Gropo</a:t>
            </a:r>
            <a:r>
              <a:rPr lang="es-AR" sz="1400" dirty="0"/>
              <a:t> Agropecuaria SA s/Cobro de pesos“,  fallo del </a:t>
            </a:r>
            <a:r>
              <a:rPr lang="es-AR" sz="1400" b="1" u="sng" dirty="0"/>
              <a:t>10/3/1998</a:t>
            </a:r>
          </a:p>
          <a:p>
            <a:endParaRPr lang="es-AR" sz="1400" dirty="0"/>
          </a:p>
          <a:p>
            <a:pPr algn="just"/>
            <a:r>
              <a:rPr lang="es-AR" sz="1200" dirty="0"/>
              <a:t>“</a:t>
            </a:r>
            <a:r>
              <a:rPr lang="es-AR" sz="1200" i="1" dirty="0"/>
              <a:t>7. El Código Procesal permite la registración de las audiencias por medio de cualquier medio técnico (art. 126).</a:t>
            </a:r>
          </a:p>
          <a:p>
            <a:pPr algn="just" latinLnBrk="0"/>
            <a:r>
              <a:rPr lang="es-AR" sz="1200" i="1" dirty="0"/>
              <a:t>Es hecho notorio que la informática es un medio técnico (art. 384 cód. </a:t>
            </a:r>
            <a:r>
              <a:rPr lang="es-AR" sz="1200" i="1" dirty="0" err="1"/>
              <a:t>proc</a:t>
            </a:r>
            <a:r>
              <a:rPr lang="es-AR" sz="1200" i="1" dirty="0"/>
              <a:t>.).</a:t>
            </a:r>
          </a:p>
          <a:p>
            <a:pPr algn="just" latinLnBrk="0"/>
            <a:r>
              <a:rPr lang="es-AR" sz="1200" i="1" dirty="0"/>
              <a:t>La multimedia es una aplicación informática que permite reunir texto, imagen y sonido al mismo tiempo, permitiendo conservar de modo indeleble y fidedigno lo actuado procesalmente y a la vez utilizar la información —así almacenada— de modo práctico y con la potencia de manejo que brindan las nuevas tecnologías finiseculares. Se pretende contribuir al logro de una mayor eficiencia del servicio (art. 15 Const. </a:t>
            </a:r>
            <a:r>
              <a:rPr lang="es-AR" sz="1200" i="1" dirty="0" err="1"/>
              <a:t>Pcia</a:t>
            </a:r>
            <a:r>
              <a:rPr lang="es-AR" sz="1200" i="1" dirty="0"/>
              <a:t>. Bs. As.) y dar un paso hacia lo que —creo— se convertirá en </a:t>
            </a:r>
            <a:r>
              <a:rPr lang="es-AR" sz="1200" i="1" dirty="0" err="1"/>
              <a:t>estandar</a:t>
            </a:r>
            <a:r>
              <a:rPr lang="es-AR" sz="1200" i="1" dirty="0"/>
              <a:t> en el futuro próximo.</a:t>
            </a:r>
          </a:p>
          <a:p>
            <a:pPr algn="just"/>
            <a:r>
              <a:rPr lang="es-AR" sz="1200" i="1" dirty="0"/>
              <a:t>De manera que la presente sentencia se halla grabada en un CD, y la misma contiene la absolución de posiciones de las partes.</a:t>
            </a:r>
          </a:p>
          <a:p>
            <a:pPr algn="just"/>
            <a:r>
              <a:rPr lang="es-AR" sz="1200" i="1" dirty="0"/>
              <a:t>Se requiere Windows 95 y simplemente haciendo doble </a:t>
            </a:r>
            <a:r>
              <a:rPr lang="es-AR" sz="1200" i="1" dirty="0" err="1"/>
              <a:t>click</a:t>
            </a:r>
            <a:r>
              <a:rPr lang="es-AR" sz="1200" i="1" dirty="0"/>
              <a:t> con el mouse sobre el ícono correspondiente puede accederse a la filmación de las referidas declaraciones, las cuales de todos modos han sido volcadas por escrito a la usanza tradicional (ver fs. 72 y 74).</a:t>
            </a:r>
          </a:p>
          <a:p>
            <a:pPr algn="just"/>
            <a:r>
              <a:rPr lang="es-AR" sz="1200" i="1" dirty="0"/>
              <a:t>Todos los íconos son incluidos más abajo, en este mismo considerando.</a:t>
            </a:r>
          </a:p>
          <a:p>
            <a:pPr algn="just"/>
            <a:r>
              <a:rPr lang="es-AR" sz="1200" i="1" dirty="0"/>
              <a:t>Es preciso aclarar que la voz del Dr. </a:t>
            </a:r>
            <a:r>
              <a:rPr lang="es-AR" sz="1200" i="1" dirty="0" err="1"/>
              <a:t>Gersenobitz</a:t>
            </a:r>
            <a:r>
              <a:rPr lang="es-AR" sz="1200" i="1" dirty="0"/>
              <a:t> no fue registrada por el sistema, debido a fallas del micrófono, aunque ello no repercute en absoluto debido a que lo expresado oralmente por el abogado fue volcado tal cual por escrito a f. 74. Esas mismas fallas del micrófono no impidieron que se registraran, con rendimiento aceptable, las voces de los demás protagonistas de la audiencia, excepto la del Dr. Gortari que no hizo uso de la palabra.</a:t>
            </a:r>
          </a:p>
          <a:p>
            <a:pPr algn="just"/>
            <a:r>
              <a:rPr lang="es-AR" sz="1200" i="1" dirty="0"/>
              <a:t>Será entregado un CD a cada una de las partes y, en caso de apelación, se remitirá otro a la cámara local.</a:t>
            </a:r>
            <a:r>
              <a:rPr lang="es-AR" sz="1200" dirty="0"/>
              <a:t>”</a:t>
            </a:r>
          </a:p>
          <a:p>
            <a:endParaRPr lang="es-AR" sz="1400" dirty="0"/>
          </a:p>
        </p:txBody>
      </p:sp>
    </p:spTree>
    <p:extLst>
      <p:ext uri="{BB962C8B-B14F-4D97-AF65-F5344CB8AC3E}">
        <p14:creationId xmlns:p14="http://schemas.microsoft.com/office/powerpoint/2010/main" val="4940112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5670F00E-4504-4268-B8D5-6BDCA6F990E9}"/>
              </a:ext>
            </a:extLst>
          </p:cNvPr>
          <p:cNvSpPr>
            <a:spLocks noGrp="1"/>
          </p:cNvSpPr>
          <p:nvPr>
            <p:ph type="body" sz="quarter" idx="10"/>
          </p:nvPr>
        </p:nvSpPr>
        <p:spPr>
          <a:xfrm>
            <a:off x="0" y="-33590"/>
            <a:ext cx="9144000" cy="576064"/>
          </a:xfrm>
        </p:spPr>
        <p:txBody>
          <a:bodyPr/>
          <a:lstStyle/>
          <a:p>
            <a:r>
              <a:rPr lang="es-AR" dirty="0"/>
              <a:t>Otra sentencia multimedia</a:t>
            </a:r>
          </a:p>
        </p:txBody>
      </p:sp>
      <p:sp>
        <p:nvSpPr>
          <p:cNvPr id="6" name="CuadroTexto 5">
            <a:extLst>
              <a:ext uri="{FF2B5EF4-FFF2-40B4-BE49-F238E27FC236}">
                <a16:creationId xmlns:a16="http://schemas.microsoft.com/office/drawing/2014/main" xmlns="" id="{A8F3E874-D0F9-43E2-8E88-59067C310D91}"/>
              </a:ext>
            </a:extLst>
          </p:cNvPr>
          <p:cNvSpPr txBox="1"/>
          <p:nvPr/>
        </p:nvSpPr>
        <p:spPr>
          <a:xfrm>
            <a:off x="395536" y="411510"/>
            <a:ext cx="8352928" cy="4832092"/>
          </a:xfrm>
          <a:prstGeom prst="rect">
            <a:avLst/>
          </a:prstGeom>
          <a:noFill/>
        </p:spPr>
        <p:txBody>
          <a:bodyPr wrap="square" rtlCol="0">
            <a:spAutoFit/>
          </a:bodyPr>
          <a:lstStyle/>
          <a:p>
            <a:pPr lvl="0" algn="just" latinLnBrk="0"/>
            <a:r>
              <a:rPr lang="es-AR" sz="1400" dirty="0">
                <a:solidFill>
                  <a:prstClr val="black"/>
                </a:solidFill>
              </a:rPr>
              <a:t>Juzgado Civil y Comercial nro. 2 Trenque Lauquen, a cargo del Dr. Toribio E. Sosa; autos “Ancore S.A. y otro c/ Municipalidad De Daireaux s/ Daños y perjuicios “,  fallo del </a:t>
            </a:r>
            <a:r>
              <a:rPr kumimoji="0" lang="es-AR" sz="1400" b="1" i="0" u="sng" strike="noStrike" kern="1200" cap="none" spc="0" normalizeH="0" baseline="0" noProof="0" dirty="0">
                <a:ln>
                  <a:noFill/>
                </a:ln>
                <a:solidFill>
                  <a:prstClr val="black"/>
                </a:solidFill>
                <a:effectLst/>
                <a:uLnTx/>
                <a:uFillTx/>
                <a:latin typeface="Arial"/>
                <a:cs typeface="+mn-cs"/>
              </a:rPr>
              <a:t>10/8/1999</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prstClr val="black"/>
              </a:solidFill>
              <a:effectLst/>
              <a:uLnTx/>
              <a:uFillTx/>
              <a:latin typeface="Arial"/>
              <a:cs typeface="+mn-cs"/>
            </a:endParaRPr>
          </a:p>
          <a:p>
            <a:pPr lvl="0"/>
            <a:r>
              <a:rPr lang="es-ES" sz="1200" i="1" dirty="0"/>
              <a:t>“El Código Procesal permite la registración de las audiencias por medio de cualquier medio técnico (art. 126).  </a:t>
            </a:r>
            <a:endParaRPr lang="es-AR" sz="1200" i="1" dirty="0"/>
          </a:p>
          <a:p>
            <a:r>
              <a:rPr lang="es-ES" sz="1200" i="1" dirty="0"/>
              <a:t>Filmé el reconocimiento judicial realizado el 17/3/99, tal como da cuenta la providencia/acta de f. 139.</a:t>
            </a:r>
            <a:endParaRPr lang="es-AR" sz="1200" i="1" dirty="0"/>
          </a:p>
          <a:p>
            <a:r>
              <a:rPr lang="es-ES" sz="1200" i="1" dirty="0"/>
              <a:t>La filmación íntegra está disponible en un casete.</a:t>
            </a:r>
            <a:endParaRPr lang="es-AR" sz="1200" i="1" dirty="0"/>
          </a:p>
          <a:p>
            <a:r>
              <a:rPr lang="es-ES" sz="1200" i="1" dirty="0"/>
              <a:t>No obstante, </a:t>
            </a:r>
            <a:r>
              <a:rPr lang="es-ES" sz="1200" i="1" u="sng" dirty="0"/>
              <a:t>además</a:t>
            </a:r>
            <a:r>
              <a:rPr lang="es-ES" sz="1200" i="1" dirty="0"/>
              <a:t> he digitalizado algunas secuencias cuyo contenido me ha parecido particularmente pertinente y útil para la elucidación de la controversia, lo cual he individualizado en los considerandos como toma1, toma2 *</a:t>
            </a:r>
            <a:endParaRPr lang="es-AR" sz="1200" i="1" dirty="0"/>
          </a:p>
          <a:p>
            <a:pPr algn="just" latinLnBrk="0"/>
            <a:r>
              <a:rPr lang="es-ES" sz="1200" i="1" dirty="0"/>
              <a:t>Es hecho notorio que la informática es un medio técnico (art. 384 cód. </a:t>
            </a:r>
            <a:r>
              <a:rPr lang="es-ES" sz="1200" i="1" dirty="0" err="1"/>
              <a:t>proc</a:t>
            </a:r>
            <a:r>
              <a:rPr lang="es-ES" sz="1200" i="1" dirty="0"/>
              <a:t>.). La multimedia es una aplicación informática que permite reunir texto, imagen y sonido al mismo tiempo, permitiendo conservar de modo indeleble y fidedigno lo actuado procesalmente y a la vez utilizar la información --así  almacenada-- de modo práctico y con la potencia de manejo que brindan las nuevas tecnologías finiseculares. Se pretende contribuir al logro de una mayor eficiencia del servicio (art. 15 </a:t>
            </a:r>
            <a:r>
              <a:rPr lang="es-ES" sz="1200" i="1" dirty="0" err="1"/>
              <a:t>Const.Pcia.Bs.As</a:t>
            </a:r>
            <a:r>
              <a:rPr lang="es-ES" sz="1200" i="1" dirty="0"/>
              <a:t>.) y dar un paso hacia lo que –creo-- se convertirá  en estándar en el futuro próximo.</a:t>
            </a:r>
            <a:endParaRPr lang="es-AR" sz="1200" i="1" dirty="0"/>
          </a:p>
          <a:p>
            <a:pPr algn="just" latinLnBrk="0"/>
            <a:r>
              <a:rPr lang="es-ES" sz="1200" i="1" dirty="0"/>
              <a:t>De manera que la presente sentencia se halla grabada en un CD, y la misma contiene esas secuencias del reconocimiento judicial que he digitalizado (ídem este juzgado en autos DEGIOVANANGELO HNOS. SRL c/ LOS GROPO AGROPECUARIA SA s/  Cobro de pesos” </a:t>
            </a:r>
            <a:r>
              <a:rPr lang="es-ES" sz="1200" i="1" dirty="0" err="1"/>
              <a:t>expte</a:t>
            </a:r>
            <a:r>
              <a:rPr lang="es-ES" sz="1200" i="1" dirty="0"/>
              <a:t>. 26679, </a:t>
            </a:r>
            <a:r>
              <a:rPr lang="es-ES" sz="1200" i="1" dirty="0" err="1"/>
              <a:t>sent</a:t>
            </a:r>
            <a:r>
              <a:rPr lang="es-ES" sz="1200" i="1" dirty="0"/>
              <a:t>. del 10 de marzo de 1998).</a:t>
            </a:r>
            <a:endParaRPr lang="es-AR" sz="1200" i="1" dirty="0"/>
          </a:p>
          <a:p>
            <a:pPr algn="just" latinLnBrk="0"/>
            <a:r>
              <a:rPr lang="es-ES" sz="1200" i="1" dirty="0"/>
              <a:t>Para poder apreciar la filmación digitalizada, se requiere Windows 95 o superior y hacer simplemente doble </a:t>
            </a:r>
            <a:r>
              <a:rPr lang="es-ES" sz="1200" i="1" dirty="0" err="1"/>
              <a:t>click</a:t>
            </a:r>
            <a:r>
              <a:rPr lang="es-ES" sz="1200" i="1" dirty="0"/>
              <a:t> con  el mouse sobre el  ícono correspondiente.</a:t>
            </a:r>
            <a:endParaRPr lang="es-AR" sz="1200" i="1" dirty="0"/>
          </a:p>
          <a:p>
            <a:r>
              <a:rPr lang="es-ES" sz="1200" i="1" dirty="0"/>
              <a:t>Todos los  íconos son incluidos abajo:                          </a:t>
            </a:r>
            <a:r>
              <a:rPr lang="es-ES" sz="1200" i="1" u="sng" dirty="0"/>
              <a:t>TOMA 1.mpg</a:t>
            </a:r>
            <a:endParaRPr lang="es-AR" sz="1200" i="1" dirty="0"/>
          </a:p>
          <a:p>
            <a:pPr algn="ctr"/>
            <a:endParaRPr lang="es-ES" sz="1200" i="1" u="sng" dirty="0"/>
          </a:p>
          <a:p>
            <a:pPr algn="ctr"/>
            <a:endParaRPr lang="es-ES" sz="1200" i="1" u="sng" dirty="0"/>
          </a:p>
          <a:p>
            <a:pPr algn="ctr"/>
            <a:r>
              <a:rPr lang="es-ES" sz="1200" i="1" u="sng" dirty="0"/>
              <a:t>TOMA 2.mpg</a:t>
            </a:r>
            <a:endParaRPr lang="es-AR" sz="1200" i="1" dirty="0"/>
          </a:p>
          <a:p>
            <a:pPr marL="0" marR="0" lvl="0" indent="0" algn="just" defTabSz="914400" rtl="0" eaLnBrk="1" fontAlgn="auto" latinLnBrk="1"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solidFill>
              <a:effectLst/>
              <a:uLnTx/>
              <a:uFillTx/>
              <a:latin typeface="Arial"/>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prstClr val="black"/>
              </a:solidFill>
              <a:effectLst/>
              <a:uLnTx/>
              <a:uFillTx/>
              <a:latin typeface="Arial"/>
              <a:cs typeface="+mn-cs"/>
            </a:endParaRPr>
          </a:p>
        </p:txBody>
      </p:sp>
      <p:pic>
        <p:nvPicPr>
          <p:cNvPr id="2" name="TOMA 1">
            <a:hlinkClick r:id="" action="ppaction://media"/>
            <a:extLst>
              <a:ext uri="{FF2B5EF4-FFF2-40B4-BE49-F238E27FC236}">
                <a16:creationId xmlns:a16="http://schemas.microsoft.com/office/drawing/2014/main" xmlns="" id="{C3A6348C-54CC-4229-AF2A-7FFD31BC088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48064" y="3867894"/>
            <a:ext cx="563893" cy="422920"/>
          </a:xfrm>
          <a:prstGeom prst="rect">
            <a:avLst/>
          </a:prstGeom>
        </p:spPr>
      </p:pic>
      <p:pic>
        <p:nvPicPr>
          <p:cNvPr id="3" name="TOMA 2">
            <a:hlinkClick r:id="" action="ppaction://media"/>
            <a:extLst>
              <a:ext uri="{FF2B5EF4-FFF2-40B4-BE49-F238E27FC236}">
                <a16:creationId xmlns:a16="http://schemas.microsoft.com/office/drawing/2014/main" xmlns="" id="{4BC7D9E1-73F3-44B6-B8A4-7B1B8C493E4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54885" y="4520530"/>
            <a:ext cx="563893" cy="422920"/>
          </a:xfrm>
          <a:prstGeom prst="rect">
            <a:avLst/>
          </a:prstGeom>
        </p:spPr>
      </p:pic>
    </p:spTree>
    <p:extLst>
      <p:ext uri="{BB962C8B-B14F-4D97-AF65-F5344CB8AC3E}">
        <p14:creationId xmlns:p14="http://schemas.microsoft.com/office/powerpoint/2010/main" val="30232944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fullScrn="1">
              <p:cMediaNode vol="80000">
                <p:cTn id="13"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xmlns="" id="{7C8198E8-2BC2-4CA2-BAF9-9BB9D8A2DC1A}"/>
              </a:ext>
            </a:extLst>
          </p:cNvPr>
          <p:cNvSpPr>
            <a:spLocks noGrp="1"/>
          </p:cNvSpPr>
          <p:nvPr>
            <p:ph type="body" sz="quarter" idx="11"/>
          </p:nvPr>
        </p:nvSpPr>
        <p:spPr>
          <a:xfrm>
            <a:off x="395536" y="1635646"/>
            <a:ext cx="8567711" cy="2088232"/>
          </a:xfrm>
        </p:spPr>
        <p:txBody>
          <a:bodyPr/>
          <a:lstStyle/>
          <a:p>
            <a:pPr algn="just" latinLnBrk="0"/>
            <a:r>
              <a:rPr lang="es-AR" sz="2200" dirty="0"/>
              <a:t>Es una sentencia como cualquiera, pero erigida sobre el soporte físico de un documento electrónico, que combina la escritura y la oralidad videograbada, que hace interactuar la palabra escrita, el sonido y la imagen, todo eso a través de una computadora y en función de la labor creativa del juez que la compone (SOSA)</a:t>
            </a:r>
          </a:p>
          <a:p>
            <a:pPr algn="just" latinLnBrk="0"/>
            <a:r>
              <a:rPr lang="es-AR" sz="2200" dirty="0"/>
              <a:t>Indudablemente, el uso multimedia contribuye a una mejor fundamentación del fallo, a su autosuficiencia, también a su claridad y brevedad</a:t>
            </a:r>
          </a:p>
          <a:p>
            <a:pPr algn="just" latinLnBrk="0"/>
            <a:r>
              <a:rPr lang="es-AR" sz="2200" dirty="0"/>
              <a:t>Ciertamente, para su empleo adecuado haría falta entrenamiento del personal judicial</a:t>
            </a:r>
          </a:p>
        </p:txBody>
      </p:sp>
      <p:sp>
        <p:nvSpPr>
          <p:cNvPr id="4" name="Rectángulo 3">
            <a:extLst>
              <a:ext uri="{FF2B5EF4-FFF2-40B4-BE49-F238E27FC236}">
                <a16:creationId xmlns:a16="http://schemas.microsoft.com/office/drawing/2014/main" xmlns="" id="{99055F02-7DDD-438B-9806-02A82D5CC98E}"/>
              </a:ext>
            </a:extLst>
          </p:cNvPr>
          <p:cNvSpPr/>
          <p:nvPr/>
        </p:nvSpPr>
        <p:spPr>
          <a:xfrm>
            <a:off x="921000" y="51470"/>
            <a:ext cx="7302000"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Sentencia multimedia</a:t>
            </a:r>
          </a:p>
        </p:txBody>
      </p:sp>
    </p:spTree>
    <p:extLst>
      <p:ext uri="{BB962C8B-B14F-4D97-AF65-F5344CB8AC3E}">
        <p14:creationId xmlns:p14="http://schemas.microsoft.com/office/powerpoint/2010/main" val="30689663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8DC54008-E3FF-4193-830A-C5CE24DB47DC}"/>
              </a:ext>
            </a:extLst>
          </p:cNvPr>
          <p:cNvSpPr>
            <a:spLocks noGrp="1"/>
          </p:cNvSpPr>
          <p:nvPr>
            <p:ph type="body" sz="quarter" idx="10"/>
          </p:nvPr>
        </p:nvSpPr>
        <p:spPr/>
        <p:txBody>
          <a:bodyPr/>
          <a:lstStyle/>
          <a:p>
            <a:r>
              <a:rPr lang="es-AR" dirty="0"/>
              <a:t>El software como fuente de derecho</a:t>
            </a:r>
          </a:p>
        </p:txBody>
      </p:sp>
      <p:sp>
        <p:nvSpPr>
          <p:cNvPr id="3" name="Marcador de texto 2">
            <a:extLst>
              <a:ext uri="{FF2B5EF4-FFF2-40B4-BE49-F238E27FC236}">
                <a16:creationId xmlns:a16="http://schemas.microsoft.com/office/drawing/2014/main" xmlns="" id="{03D06C80-1EF0-4D05-A57A-3E2EC86697F0}"/>
              </a:ext>
            </a:extLst>
          </p:cNvPr>
          <p:cNvSpPr>
            <a:spLocks noGrp="1"/>
          </p:cNvSpPr>
          <p:nvPr>
            <p:ph type="body" sz="quarter" idx="11"/>
          </p:nvPr>
        </p:nvSpPr>
        <p:spPr>
          <a:xfrm>
            <a:off x="0" y="915566"/>
            <a:ext cx="9144000" cy="288032"/>
          </a:xfrm>
        </p:spPr>
        <p:txBody>
          <a:bodyPr/>
          <a:lstStyle/>
          <a:p>
            <a:r>
              <a:rPr lang="es-AR" sz="2000" dirty="0"/>
              <a:t>(si Augusta nos deja….)</a:t>
            </a:r>
          </a:p>
        </p:txBody>
      </p:sp>
      <p:pic>
        <p:nvPicPr>
          <p:cNvPr id="6" name="Imagen 5">
            <a:extLst>
              <a:ext uri="{FF2B5EF4-FFF2-40B4-BE49-F238E27FC236}">
                <a16:creationId xmlns:a16="http://schemas.microsoft.com/office/drawing/2014/main" xmlns="" id="{6F2D516C-C369-4F50-9398-FBCAF47C6205}"/>
              </a:ext>
            </a:extLst>
          </p:cNvPr>
          <p:cNvPicPr>
            <a:picLocks noChangeAspect="1"/>
          </p:cNvPicPr>
          <p:nvPr/>
        </p:nvPicPr>
        <p:blipFill>
          <a:blip r:embed="rId2"/>
          <a:stretch>
            <a:fillRect/>
          </a:stretch>
        </p:blipFill>
        <p:spPr>
          <a:xfrm>
            <a:off x="1475656" y="1347614"/>
            <a:ext cx="6541934" cy="3417141"/>
          </a:xfrm>
          <a:prstGeom prst="rect">
            <a:avLst/>
          </a:prstGeom>
        </p:spPr>
      </p:pic>
    </p:spTree>
    <p:extLst>
      <p:ext uri="{BB962C8B-B14F-4D97-AF65-F5344CB8AC3E}">
        <p14:creationId xmlns:p14="http://schemas.microsoft.com/office/powerpoint/2010/main" val="2405026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E3B5CA2F-D9A2-47ED-A3DA-6560A8C85EB3}"/>
              </a:ext>
            </a:extLst>
          </p:cNvPr>
          <p:cNvSpPr/>
          <p:nvPr/>
        </p:nvSpPr>
        <p:spPr>
          <a:xfrm>
            <a:off x="0" y="0"/>
            <a:ext cx="9144000" cy="5143500"/>
          </a:xfrm>
          <a:prstGeom prst="rect">
            <a:avLst/>
          </a:prstGeom>
          <a:solidFill>
            <a:srgbClr val="D1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Marcador de texto 1">
            <a:extLst>
              <a:ext uri="{FF2B5EF4-FFF2-40B4-BE49-F238E27FC236}">
                <a16:creationId xmlns:a16="http://schemas.microsoft.com/office/drawing/2014/main" xmlns="" id="{03393E3C-9C1E-4DB8-B440-308C2CDED358}"/>
              </a:ext>
            </a:extLst>
          </p:cNvPr>
          <p:cNvSpPr>
            <a:spLocks noGrp="1"/>
          </p:cNvSpPr>
          <p:nvPr>
            <p:ph type="body" sz="quarter" idx="10"/>
          </p:nvPr>
        </p:nvSpPr>
        <p:spPr/>
        <p:txBody>
          <a:bodyPr/>
          <a:lstStyle/>
          <a:p>
            <a:r>
              <a:rPr lang="es-AR" sz="3200" dirty="0">
                <a:solidFill>
                  <a:schemeClr val="bg1"/>
                </a:solidFill>
              </a:rPr>
              <a:t>EN LA PRÁCTICA (fallo “Calvo”)</a:t>
            </a:r>
          </a:p>
        </p:txBody>
      </p:sp>
      <p:pic>
        <p:nvPicPr>
          <p:cNvPr id="5" name="Imagen 4">
            <a:extLst>
              <a:ext uri="{FF2B5EF4-FFF2-40B4-BE49-F238E27FC236}">
                <a16:creationId xmlns:a16="http://schemas.microsoft.com/office/drawing/2014/main" xmlns="" id="{D7ED889E-289B-4416-8D17-F1888B0BD880}"/>
              </a:ext>
            </a:extLst>
          </p:cNvPr>
          <p:cNvPicPr>
            <a:picLocks noChangeAspect="1"/>
          </p:cNvPicPr>
          <p:nvPr/>
        </p:nvPicPr>
        <p:blipFill>
          <a:blip r:embed="rId2"/>
          <a:stretch>
            <a:fillRect/>
          </a:stretch>
        </p:blipFill>
        <p:spPr>
          <a:xfrm>
            <a:off x="526004" y="771550"/>
            <a:ext cx="8396540" cy="3937969"/>
          </a:xfrm>
          <a:prstGeom prst="rect">
            <a:avLst/>
          </a:prstGeom>
        </p:spPr>
      </p:pic>
    </p:spTree>
    <p:extLst>
      <p:ext uri="{BB962C8B-B14F-4D97-AF65-F5344CB8AC3E}">
        <p14:creationId xmlns:p14="http://schemas.microsoft.com/office/powerpoint/2010/main" val="236888790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42A8CBB5-E6E0-4DF6-90C1-0AC44FA4BB12}"/>
              </a:ext>
            </a:extLst>
          </p:cNvPr>
          <p:cNvSpPr/>
          <p:nvPr/>
        </p:nvSpPr>
        <p:spPr>
          <a:xfrm>
            <a:off x="0" y="15171"/>
            <a:ext cx="9144000" cy="5128329"/>
          </a:xfrm>
          <a:prstGeom prst="rect">
            <a:avLst/>
          </a:prstGeom>
          <a:solidFill>
            <a:srgbClr val="D1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xmlns="" id="{CD6D0653-B9DB-4B8A-A181-6DE3E3B8A806}"/>
              </a:ext>
            </a:extLst>
          </p:cNvPr>
          <p:cNvPicPr>
            <a:picLocks noChangeAspect="1"/>
          </p:cNvPicPr>
          <p:nvPr/>
        </p:nvPicPr>
        <p:blipFill>
          <a:blip r:embed="rId2"/>
          <a:stretch>
            <a:fillRect/>
          </a:stretch>
        </p:blipFill>
        <p:spPr>
          <a:xfrm>
            <a:off x="2339752" y="61178"/>
            <a:ext cx="4723620" cy="5021143"/>
          </a:xfrm>
          <a:prstGeom prst="rect">
            <a:avLst/>
          </a:prstGeom>
        </p:spPr>
      </p:pic>
    </p:spTree>
    <p:extLst>
      <p:ext uri="{BB962C8B-B14F-4D97-AF65-F5344CB8AC3E}">
        <p14:creationId xmlns:p14="http://schemas.microsoft.com/office/powerpoint/2010/main" val="3176137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03393E3C-9C1E-4DB8-B440-308C2CDED358}"/>
              </a:ext>
            </a:extLst>
          </p:cNvPr>
          <p:cNvSpPr>
            <a:spLocks noGrp="1"/>
          </p:cNvSpPr>
          <p:nvPr>
            <p:ph type="body" sz="quarter" idx="10"/>
          </p:nvPr>
        </p:nvSpPr>
        <p:spPr/>
        <p:txBody>
          <a:bodyPr/>
          <a:lstStyle/>
          <a:p>
            <a:r>
              <a:rPr lang="es-AR" dirty="0" err="1"/>
              <a:t>Peeero</a:t>
            </a:r>
            <a:r>
              <a:rPr lang="es-AR" dirty="0"/>
              <a:t> … la MEV no muestra la imagen</a:t>
            </a:r>
          </a:p>
        </p:txBody>
      </p:sp>
      <p:pic>
        <p:nvPicPr>
          <p:cNvPr id="3" name="Imagen 2">
            <a:extLst>
              <a:ext uri="{FF2B5EF4-FFF2-40B4-BE49-F238E27FC236}">
                <a16:creationId xmlns:a16="http://schemas.microsoft.com/office/drawing/2014/main" xmlns="" id="{568D6A54-4D87-4354-8F7D-97A16B34E153}"/>
              </a:ext>
            </a:extLst>
          </p:cNvPr>
          <p:cNvPicPr>
            <a:picLocks noChangeAspect="1"/>
          </p:cNvPicPr>
          <p:nvPr/>
        </p:nvPicPr>
        <p:blipFill>
          <a:blip r:embed="rId2"/>
          <a:stretch>
            <a:fillRect/>
          </a:stretch>
        </p:blipFill>
        <p:spPr>
          <a:xfrm>
            <a:off x="899592" y="843558"/>
            <a:ext cx="7133534" cy="4010655"/>
          </a:xfrm>
          <a:prstGeom prst="rect">
            <a:avLst/>
          </a:prstGeom>
        </p:spPr>
      </p:pic>
      <p:sp>
        <p:nvSpPr>
          <p:cNvPr id="4" name="Elipse 3">
            <a:extLst>
              <a:ext uri="{FF2B5EF4-FFF2-40B4-BE49-F238E27FC236}">
                <a16:creationId xmlns:a16="http://schemas.microsoft.com/office/drawing/2014/main" xmlns="" id="{5B2ED08F-97D4-40D2-AAD4-AFF481DC4AD3}"/>
              </a:ext>
            </a:extLst>
          </p:cNvPr>
          <p:cNvSpPr/>
          <p:nvPr/>
        </p:nvSpPr>
        <p:spPr>
          <a:xfrm>
            <a:off x="2051720" y="2571750"/>
            <a:ext cx="3960440" cy="14401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Elipse 5">
            <a:extLst>
              <a:ext uri="{FF2B5EF4-FFF2-40B4-BE49-F238E27FC236}">
                <a16:creationId xmlns:a16="http://schemas.microsoft.com/office/drawing/2014/main" xmlns="" id="{C65E65EB-B44D-4186-B036-9E8E3B508F24}"/>
              </a:ext>
            </a:extLst>
          </p:cNvPr>
          <p:cNvSpPr/>
          <p:nvPr/>
        </p:nvSpPr>
        <p:spPr>
          <a:xfrm>
            <a:off x="1403648" y="2139702"/>
            <a:ext cx="4248472" cy="1717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9" name="Imagen 8">
            <a:extLst>
              <a:ext uri="{FF2B5EF4-FFF2-40B4-BE49-F238E27FC236}">
                <a16:creationId xmlns:a16="http://schemas.microsoft.com/office/drawing/2014/main" xmlns="" id="{0D21B1D2-AADE-4C3E-838E-B47F95F6D0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8539">
            <a:off x="6019462" y="1321880"/>
            <a:ext cx="2355726" cy="2355726"/>
          </a:xfrm>
          <a:prstGeom prst="rect">
            <a:avLst/>
          </a:prstGeom>
        </p:spPr>
      </p:pic>
    </p:spTree>
    <p:extLst>
      <p:ext uri="{BB962C8B-B14F-4D97-AF65-F5344CB8AC3E}">
        <p14:creationId xmlns:p14="http://schemas.microsoft.com/office/powerpoint/2010/main" val="2053208723"/>
      </p:ext>
    </p:extLst>
  </p:cSld>
  <p:clrMapOvr>
    <a:masterClrMapping/>
  </p:clrMapOvr>
  <p:transition spd="slow">
    <p:push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2EADE83D-0AE0-42A2-AEE5-53EA4E40AB91}"/>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Marcador de texto 1">
            <a:extLst>
              <a:ext uri="{FF2B5EF4-FFF2-40B4-BE49-F238E27FC236}">
                <a16:creationId xmlns:a16="http://schemas.microsoft.com/office/drawing/2014/main" xmlns="" id="{F46B7D3B-6C2B-40D8-B455-140CF026779E}"/>
              </a:ext>
            </a:extLst>
          </p:cNvPr>
          <p:cNvSpPr>
            <a:spLocks noGrp="1"/>
          </p:cNvSpPr>
          <p:nvPr>
            <p:ph type="body" sz="quarter" idx="10"/>
          </p:nvPr>
        </p:nvSpPr>
        <p:spPr>
          <a:xfrm>
            <a:off x="611560" y="196356"/>
            <a:ext cx="5472597" cy="646331"/>
          </a:xfrm>
        </p:spPr>
        <p:style>
          <a:lnRef idx="1">
            <a:schemeClr val="dk1"/>
          </a:lnRef>
          <a:fillRef idx="2">
            <a:schemeClr val="dk1"/>
          </a:fillRef>
          <a:effectRef idx="1">
            <a:schemeClr val="dk1"/>
          </a:effectRef>
          <a:fontRef idx="minor">
            <a:schemeClr val="dk1"/>
          </a:fontRef>
        </p:style>
        <p:txBody>
          <a:bodyPr/>
          <a:lstStyle/>
          <a:p>
            <a:pPr algn="just" latinLnBrk="0"/>
            <a:r>
              <a:rPr lang="es-AR" sz="2200" dirty="0"/>
              <a:t>Ideas sobre como se podría operar con multimedia al momento de sentenciar</a:t>
            </a:r>
          </a:p>
        </p:txBody>
      </p:sp>
      <p:sp>
        <p:nvSpPr>
          <p:cNvPr id="4" name="CuadroTexto 3">
            <a:extLst>
              <a:ext uri="{FF2B5EF4-FFF2-40B4-BE49-F238E27FC236}">
                <a16:creationId xmlns:a16="http://schemas.microsoft.com/office/drawing/2014/main" xmlns="" id="{B2DEEA0C-0179-4DE9-9531-9C37C24CED76}"/>
              </a:ext>
            </a:extLst>
          </p:cNvPr>
          <p:cNvSpPr txBox="1"/>
          <p:nvPr/>
        </p:nvSpPr>
        <p:spPr>
          <a:xfrm>
            <a:off x="683568" y="1131590"/>
            <a:ext cx="7416824" cy="646331"/>
          </a:xfrm>
          <a:prstGeom prst="rect">
            <a:avLst/>
          </a:prstGeom>
          <a:noFill/>
        </p:spPr>
        <p:txBody>
          <a:bodyPr wrap="square" rtlCol="0">
            <a:spAutoFit/>
          </a:bodyPr>
          <a:lstStyle/>
          <a:p>
            <a:pPr algn="just"/>
            <a:r>
              <a:rPr lang="es-AR" dirty="0"/>
              <a:t>Es así como el testigo Botone nos habla del automotor del demandado circulando de contramano:</a:t>
            </a:r>
          </a:p>
        </p:txBody>
      </p:sp>
      <p:pic>
        <p:nvPicPr>
          <p:cNvPr id="5" name="xd">
            <a:hlinkClick r:id="" action="ppaction://media"/>
            <a:extLst>
              <a:ext uri="{FF2B5EF4-FFF2-40B4-BE49-F238E27FC236}">
                <a16:creationId xmlns:a16="http://schemas.microsoft.com/office/drawing/2014/main" xmlns="" id="{452E3177-A968-45FC-A6C6-C371C39541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63888" y="1559755"/>
            <a:ext cx="1149033" cy="646331"/>
          </a:xfrm>
          <a:prstGeom prst="rect">
            <a:avLst/>
          </a:prstGeom>
        </p:spPr>
      </p:pic>
      <p:sp>
        <p:nvSpPr>
          <p:cNvPr id="6" name="CuadroTexto 5">
            <a:extLst>
              <a:ext uri="{FF2B5EF4-FFF2-40B4-BE49-F238E27FC236}">
                <a16:creationId xmlns:a16="http://schemas.microsoft.com/office/drawing/2014/main" xmlns="" id="{18044A4D-A5F9-4DAE-B9AA-A4AAAB15248A}"/>
              </a:ext>
            </a:extLst>
          </p:cNvPr>
          <p:cNvSpPr txBox="1"/>
          <p:nvPr/>
        </p:nvSpPr>
        <p:spPr>
          <a:xfrm>
            <a:off x="683568" y="2211710"/>
            <a:ext cx="7416824" cy="646331"/>
          </a:xfrm>
          <a:prstGeom prst="rect">
            <a:avLst/>
          </a:prstGeom>
          <a:noFill/>
        </p:spPr>
        <p:txBody>
          <a:bodyPr wrap="square" rtlCol="0">
            <a:spAutoFit/>
          </a:bodyPr>
          <a:lstStyle/>
          <a:p>
            <a:pPr algn="just" latinLnBrk="0"/>
            <a:r>
              <a:rPr lang="es-AR" dirty="0"/>
              <a:t>Y el testigo </a:t>
            </a:r>
            <a:r>
              <a:rPr lang="es-AR" dirty="0" err="1"/>
              <a:t>Poccovidi</a:t>
            </a:r>
            <a:r>
              <a:rPr lang="es-AR" dirty="0"/>
              <a:t> también refiere que se desplazaba a velocidad excesiva:</a:t>
            </a:r>
          </a:p>
        </p:txBody>
      </p:sp>
      <p:pic>
        <p:nvPicPr>
          <p:cNvPr id="7" name="xd2">
            <a:hlinkClick r:id="" action="ppaction://media"/>
            <a:extLst>
              <a:ext uri="{FF2B5EF4-FFF2-40B4-BE49-F238E27FC236}">
                <a16:creationId xmlns:a16="http://schemas.microsoft.com/office/drawing/2014/main" xmlns="" id="{7C49A181-AEFC-4E37-842F-67A7D61E2A70}"/>
              </a:ext>
            </a:extLst>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3563888" y="2602563"/>
            <a:ext cx="1157822" cy="651275"/>
          </a:xfrm>
          <a:prstGeom prst="rect">
            <a:avLst/>
          </a:prstGeom>
        </p:spPr>
      </p:pic>
      <p:sp>
        <p:nvSpPr>
          <p:cNvPr id="8" name="CuadroTexto 7">
            <a:extLst>
              <a:ext uri="{FF2B5EF4-FFF2-40B4-BE49-F238E27FC236}">
                <a16:creationId xmlns:a16="http://schemas.microsoft.com/office/drawing/2014/main" xmlns="" id="{F4B4FCDE-1B1F-4037-BF99-ED4097E42C08}"/>
              </a:ext>
            </a:extLst>
          </p:cNvPr>
          <p:cNvSpPr txBox="1"/>
          <p:nvPr/>
        </p:nvSpPr>
        <p:spPr>
          <a:xfrm>
            <a:off x="683568" y="3363838"/>
            <a:ext cx="7272808" cy="923330"/>
          </a:xfrm>
          <a:prstGeom prst="rect">
            <a:avLst/>
          </a:prstGeom>
          <a:noFill/>
        </p:spPr>
        <p:txBody>
          <a:bodyPr wrap="square" rtlCol="0">
            <a:spAutoFit/>
          </a:bodyPr>
          <a:lstStyle/>
          <a:p>
            <a:pPr algn="just" latinLnBrk="0"/>
            <a:r>
              <a:rPr lang="es-AR" dirty="0"/>
              <a:t>Considero, por ello, que no se ha llegado a acreditar la eximente legal invocada por el accionado y, por lo tanto, debe hacerse lugar a la demanda.</a:t>
            </a:r>
          </a:p>
        </p:txBody>
      </p:sp>
      <p:pic>
        <p:nvPicPr>
          <p:cNvPr id="11" name="Imagen 10">
            <a:extLst>
              <a:ext uri="{FF2B5EF4-FFF2-40B4-BE49-F238E27FC236}">
                <a16:creationId xmlns:a16="http://schemas.microsoft.com/office/drawing/2014/main" xmlns="" id="{D493B7F3-5B2D-4171-BBF3-B3DCAB84BF71}"/>
              </a:ext>
            </a:extLst>
          </p:cNvPr>
          <p:cNvPicPr>
            <a:picLocks noChangeAspect="1"/>
          </p:cNvPicPr>
          <p:nvPr/>
        </p:nvPicPr>
        <p:blipFill>
          <a:blip r:embed="rId7"/>
          <a:stretch>
            <a:fillRect/>
          </a:stretch>
        </p:blipFill>
        <p:spPr>
          <a:xfrm>
            <a:off x="6201132" y="0"/>
            <a:ext cx="1194246" cy="1178803"/>
          </a:xfrm>
          <a:prstGeom prst="rect">
            <a:avLst/>
          </a:prstGeom>
        </p:spPr>
      </p:pic>
      <p:cxnSp>
        <p:nvCxnSpPr>
          <p:cNvPr id="13" name="Conector recto 12">
            <a:extLst>
              <a:ext uri="{FF2B5EF4-FFF2-40B4-BE49-F238E27FC236}">
                <a16:creationId xmlns:a16="http://schemas.microsoft.com/office/drawing/2014/main" xmlns="" id="{A86B3815-8B7C-4D94-B792-31A2E5F364D2}"/>
              </a:ext>
            </a:extLst>
          </p:cNvPr>
          <p:cNvCxnSpPr/>
          <p:nvPr/>
        </p:nvCxnSpPr>
        <p:spPr>
          <a:xfrm>
            <a:off x="683568" y="1059582"/>
            <a:ext cx="0" cy="4083918"/>
          </a:xfrm>
          <a:prstGeom prst="line">
            <a:avLst/>
          </a:prstGeom>
        </p:spPr>
        <p:style>
          <a:lnRef idx="2">
            <a:schemeClr val="dk1"/>
          </a:lnRef>
          <a:fillRef idx="0">
            <a:schemeClr val="dk1"/>
          </a:fillRef>
          <a:effectRef idx="1">
            <a:schemeClr val="dk1"/>
          </a:effectRef>
          <a:fontRef idx="minor">
            <a:schemeClr val="tx1"/>
          </a:fontRef>
        </p:style>
      </p:cxnSp>
      <p:pic>
        <p:nvPicPr>
          <p:cNvPr id="14" name="Imagen 13">
            <a:extLst>
              <a:ext uri="{FF2B5EF4-FFF2-40B4-BE49-F238E27FC236}">
                <a16:creationId xmlns:a16="http://schemas.microsoft.com/office/drawing/2014/main" xmlns="" id="{E5A11B7E-403B-4AEF-80A5-E638D033A13A}"/>
              </a:ext>
            </a:extLst>
          </p:cNvPr>
          <p:cNvPicPr>
            <a:picLocks noChangeAspect="1"/>
          </p:cNvPicPr>
          <p:nvPr/>
        </p:nvPicPr>
        <p:blipFill>
          <a:blip r:embed="rId8"/>
          <a:stretch>
            <a:fillRect/>
          </a:stretch>
        </p:blipFill>
        <p:spPr>
          <a:xfrm>
            <a:off x="8215848" y="1053891"/>
            <a:ext cx="109738" cy="4182218"/>
          </a:xfrm>
          <a:prstGeom prst="rect">
            <a:avLst/>
          </a:prstGeom>
        </p:spPr>
      </p:pic>
      <p:sp>
        <p:nvSpPr>
          <p:cNvPr id="15" name="Marcador de texto 1">
            <a:extLst>
              <a:ext uri="{FF2B5EF4-FFF2-40B4-BE49-F238E27FC236}">
                <a16:creationId xmlns:a16="http://schemas.microsoft.com/office/drawing/2014/main" xmlns="" id="{CA084EA4-61A3-4569-9091-872AACB944DB}"/>
              </a:ext>
            </a:extLst>
          </p:cNvPr>
          <p:cNvSpPr txBox="1">
            <a:spLocks/>
          </p:cNvSpPr>
          <p:nvPr/>
        </p:nvSpPr>
        <p:spPr>
          <a:xfrm>
            <a:off x="2743251" y="4426902"/>
            <a:ext cx="5472597" cy="646331"/>
          </a:xfrm>
          <a:prstGeom prst="rect">
            <a:avLst/>
          </a:prstGeom>
        </p:spPr>
        <p:style>
          <a:lnRef idx="1">
            <a:schemeClr val="dk1"/>
          </a:lnRef>
          <a:fillRef idx="2">
            <a:schemeClr val="dk1"/>
          </a:fillRef>
          <a:effectRef idx="1">
            <a:schemeClr val="dk1"/>
          </a:effectRef>
          <a:fontRef idx="minor">
            <a:schemeClr val="dk1"/>
          </a:fontRef>
        </p:style>
        <p:txBody>
          <a:bodyPr anchor="ctr"/>
          <a:lstStyle>
            <a:lvl1pPr marL="0" indent="0" algn="ctr" defTabSz="914400" rtl="0" eaLnBrk="1" latinLnBrk="1" hangingPunct="1">
              <a:spcBef>
                <a:spcPct val="20000"/>
              </a:spcBef>
              <a:buFont typeface="Arial" pitchFamily="34" charset="0"/>
              <a:buNone/>
              <a:defRPr sz="4050" b="0" kern="1200" baseline="0">
                <a:solidFill>
                  <a:schemeClr val="tx1">
                    <a:lumMod val="85000"/>
                    <a:lumOff val="15000"/>
                  </a:schemeClr>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9pPr>
          </a:lstStyle>
          <a:p>
            <a:pPr algn="just" latinLnBrk="0"/>
            <a:r>
              <a:rPr lang="es-AR" sz="2200" dirty="0"/>
              <a:t>Obviamente, si Cicero se amigara con Augusta</a:t>
            </a:r>
          </a:p>
        </p:txBody>
      </p:sp>
    </p:spTree>
    <p:extLst>
      <p:ext uri="{BB962C8B-B14F-4D97-AF65-F5344CB8AC3E}">
        <p14:creationId xmlns:p14="http://schemas.microsoft.com/office/powerpoint/2010/main" val="573689782"/>
      </p:ext>
    </p:extLst>
  </p:cSld>
  <p:clrMapOvr>
    <a:masterClrMapping/>
  </p:clrMapOvr>
  <p:transition spd="slow">
    <p:push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fullScrn="1">
              <p:cMediaNode vol="80000">
                <p:cTn id="13" fill="hold" display="0">
                  <p:stCondLst>
                    <p:cond delay="indefinite"/>
                  </p:stCondLst>
                </p:cTn>
                <p:tgtEl>
                  <p:spTgt spid="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xmlns="" id="{978DD3B8-5E1B-41F7-B513-D92703208EB3}"/>
              </a:ext>
            </a:extLst>
          </p:cNvPr>
          <p:cNvSpPr>
            <a:spLocks noGrp="1"/>
          </p:cNvSpPr>
          <p:nvPr>
            <p:ph type="body" sz="quarter" idx="10"/>
          </p:nvPr>
        </p:nvSpPr>
        <p:spPr>
          <a:xfrm rot="20472633">
            <a:off x="3401644" y="3235871"/>
            <a:ext cx="6264696"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rgbClr val="FFFF00"/>
                </a:solidFill>
                <a:latin typeface="AR CHRISTY" panose="02000000000000000000" pitchFamily="2" charset="0"/>
              </a:rPr>
              <a:t>¡</a:t>
            </a:r>
            <a:r>
              <a:rPr lang="en-US" sz="5400" b="1" dirty="0" err="1">
                <a:ln w="22225">
                  <a:solidFill>
                    <a:schemeClr val="accent2"/>
                  </a:solidFill>
                  <a:prstDash val="solid"/>
                </a:ln>
                <a:solidFill>
                  <a:srgbClr val="FFFF00"/>
                </a:solidFill>
                <a:latin typeface="AR CHRISTY" panose="02000000000000000000" pitchFamily="2" charset="0"/>
              </a:rPr>
              <a:t>Muchas</a:t>
            </a:r>
            <a:r>
              <a:rPr lang="en-US" sz="5400" b="1" dirty="0">
                <a:ln w="22225">
                  <a:solidFill>
                    <a:schemeClr val="accent2"/>
                  </a:solidFill>
                  <a:prstDash val="solid"/>
                </a:ln>
                <a:solidFill>
                  <a:srgbClr val="FFFF00"/>
                </a:solidFill>
                <a:latin typeface="AR CHRISTY" panose="02000000000000000000" pitchFamily="2" charset="0"/>
              </a:rPr>
              <a:t> gracias!</a:t>
            </a:r>
            <a:endParaRPr lang="es-AR" sz="5400" b="1" cap="none" spc="0" dirty="0">
              <a:ln w="22225">
                <a:solidFill>
                  <a:schemeClr val="accent2"/>
                </a:solidFill>
                <a:prstDash val="solid"/>
              </a:ln>
              <a:solidFill>
                <a:srgbClr val="FFFF00"/>
              </a:solidFill>
              <a:effectLst/>
            </a:endParaRPr>
          </a:p>
        </p:txBody>
      </p:sp>
      <p:sp>
        <p:nvSpPr>
          <p:cNvPr id="4" name="Marcador de texto 6">
            <a:extLst>
              <a:ext uri="{FF2B5EF4-FFF2-40B4-BE49-F238E27FC236}">
                <a16:creationId xmlns:a16="http://schemas.microsoft.com/office/drawing/2014/main" xmlns="" id="{EBFE07BA-3769-4CE8-9A70-03543D60A5B2}"/>
              </a:ext>
            </a:extLst>
          </p:cNvPr>
          <p:cNvSpPr txBox="1">
            <a:spLocks/>
          </p:cNvSpPr>
          <p:nvPr/>
        </p:nvSpPr>
        <p:spPr>
          <a:xfrm>
            <a:off x="179512" y="411510"/>
            <a:ext cx="4825044" cy="923330"/>
          </a:xfrm>
          <a:prstGeom prst="rect">
            <a:avLst/>
          </a:prstGeom>
          <a:noFill/>
        </p:spPr>
        <p:txBody>
          <a:bodyPr wrap="square" lIns="91440" tIns="45720" rIns="91440" bIns="45720" anchor="ctr">
            <a:spAutoFit/>
          </a:bodyPr>
          <a:lstStyle>
            <a:lvl1pPr marL="0" indent="0" algn="ctr" defTabSz="914400" rtl="0" eaLnBrk="1" latinLnBrk="1" hangingPunct="1">
              <a:spcBef>
                <a:spcPct val="20000"/>
              </a:spcBef>
              <a:buFont typeface="Arial" pitchFamily="34" charset="0"/>
              <a:buNone/>
              <a:defRPr sz="3600" b="0" kern="1200" baseline="0">
                <a:solidFill>
                  <a:schemeClr val="tx1">
                    <a:lumMod val="75000"/>
                    <a:lumOff val="25000"/>
                  </a:schemeClr>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sz="5400" b="1" dirty="0">
                <a:ln w="22225">
                  <a:solidFill>
                    <a:schemeClr val="accent2"/>
                  </a:solidFill>
                  <a:prstDash val="solid"/>
                </a:ln>
                <a:solidFill>
                  <a:srgbClr val="FFFF00"/>
                </a:solidFill>
                <a:latin typeface="AR CHRISTY" panose="02000000000000000000" pitchFamily="2" charset="0"/>
              </a:rPr>
              <a:t>Y </a:t>
            </a:r>
            <a:r>
              <a:rPr lang="en-US" sz="5400" b="1" dirty="0" err="1">
                <a:ln w="22225">
                  <a:solidFill>
                    <a:schemeClr val="accent2"/>
                  </a:solidFill>
                  <a:prstDash val="solid"/>
                </a:ln>
                <a:solidFill>
                  <a:srgbClr val="FFFF00"/>
                </a:solidFill>
                <a:latin typeface="AR CHRISTY" panose="02000000000000000000" pitchFamily="2" charset="0"/>
              </a:rPr>
              <a:t>así</a:t>
            </a:r>
            <a:r>
              <a:rPr lang="en-US" sz="5400" b="1" dirty="0">
                <a:ln w="22225">
                  <a:solidFill>
                    <a:schemeClr val="accent2"/>
                  </a:solidFill>
                  <a:prstDash val="solid"/>
                </a:ln>
                <a:solidFill>
                  <a:srgbClr val="FFFF00"/>
                </a:solidFill>
                <a:latin typeface="AR CHRISTY" panose="02000000000000000000" pitchFamily="2" charset="0"/>
              </a:rPr>
              <a:t> </a:t>
            </a:r>
            <a:r>
              <a:rPr lang="en-US" sz="5400" b="1" dirty="0" err="1">
                <a:ln w="22225">
                  <a:solidFill>
                    <a:schemeClr val="accent2"/>
                  </a:solidFill>
                  <a:prstDash val="solid"/>
                </a:ln>
                <a:solidFill>
                  <a:srgbClr val="FFFF00"/>
                </a:solidFill>
                <a:latin typeface="AR CHRISTY" panose="02000000000000000000" pitchFamily="2" charset="0"/>
              </a:rPr>
              <a:t>termino</a:t>
            </a:r>
            <a:r>
              <a:rPr lang="en-US" sz="5400" b="1" dirty="0">
                <a:ln w="22225">
                  <a:solidFill>
                    <a:schemeClr val="accent2"/>
                  </a:solidFill>
                  <a:prstDash val="solid"/>
                </a:ln>
                <a:solidFill>
                  <a:srgbClr val="FFFF00"/>
                </a:solidFill>
                <a:latin typeface="AR CHRISTY" panose="02000000000000000000" pitchFamily="2" charset="0"/>
              </a:rPr>
              <a:t> …</a:t>
            </a:r>
            <a:endParaRPr lang="es-AR" sz="5400" b="1" dirty="0">
              <a:ln w="22225">
                <a:solidFill>
                  <a:schemeClr val="accent2"/>
                </a:solidFill>
                <a:prstDash val="solid"/>
              </a:ln>
              <a:solidFill>
                <a:srgbClr val="FFFF00"/>
              </a:solidFill>
            </a:endParaRPr>
          </a:p>
        </p:txBody>
      </p:sp>
    </p:spTree>
    <p:extLst>
      <p:ext uri="{BB962C8B-B14F-4D97-AF65-F5344CB8AC3E}">
        <p14:creationId xmlns:p14="http://schemas.microsoft.com/office/powerpoint/2010/main" val="61455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5365" y="1878149"/>
            <a:ext cx="2232248" cy="1440160"/>
          </a:xfrm>
          <a:prstGeom prst="rect">
            <a:avLst/>
          </a:prstGeom>
        </p:spPr>
        <p:txBody>
          <a:bodyPr/>
          <a:lstStyle/>
          <a:p>
            <a:pPr algn="ctr"/>
            <a:r>
              <a:rPr lang="en-US" altLang="ko-KR" dirty="0">
                <a:solidFill>
                  <a:schemeClr val="bg1"/>
                </a:solidFill>
              </a:rPr>
              <a:t>La forma (art. 284 </a:t>
            </a:r>
            <a:r>
              <a:rPr lang="en-US" altLang="ko-KR" dirty="0" err="1">
                <a:solidFill>
                  <a:schemeClr val="bg1"/>
                </a:solidFill>
              </a:rPr>
              <a:t>CCyCN</a:t>
            </a:r>
            <a:r>
              <a:rPr lang="en-US" altLang="ko-KR" dirty="0">
                <a:solidFill>
                  <a:schemeClr val="bg1"/>
                </a:solidFill>
              </a:rPr>
              <a:t>)</a:t>
            </a:r>
            <a:endParaRPr lang="ko-KR" altLang="en-US" dirty="0">
              <a:solidFill>
                <a:schemeClr val="bg1"/>
              </a:solidFill>
            </a:endParaRPr>
          </a:p>
        </p:txBody>
      </p:sp>
      <p:sp>
        <p:nvSpPr>
          <p:cNvPr id="5" name="Frame 4"/>
          <p:cNvSpPr/>
          <p:nvPr/>
        </p:nvSpPr>
        <p:spPr>
          <a:xfrm>
            <a:off x="3059832" y="329977"/>
            <a:ext cx="5832648" cy="4536504"/>
          </a:xfrm>
          <a:prstGeom prst="frame">
            <a:avLst>
              <a:gd name="adj1" fmla="val 742"/>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7" name="TextBox 6"/>
          <p:cNvSpPr txBox="1"/>
          <p:nvPr/>
        </p:nvSpPr>
        <p:spPr>
          <a:xfrm>
            <a:off x="3167844" y="1647617"/>
            <a:ext cx="5616624" cy="2769989"/>
          </a:xfrm>
          <a:prstGeom prst="rect">
            <a:avLst/>
          </a:prstGeom>
          <a:noFill/>
        </p:spPr>
        <p:txBody>
          <a:bodyPr wrap="square" rtlCol="0">
            <a:spAutoFit/>
          </a:bodyPr>
          <a:lstStyle/>
          <a:p>
            <a:pPr algn="just" latinLnBrk="0"/>
            <a:r>
              <a:rPr lang="es-AR" dirty="0"/>
              <a:t>Se relaciona con el modo en que se presenta el acto en el mundo exterior</a:t>
            </a:r>
          </a:p>
          <a:p>
            <a:pPr algn="just" latinLnBrk="0"/>
            <a:r>
              <a:rPr lang="es-AR" dirty="0"/>
              <a:t>El hecho o acto, puede ser objeto de una acción de documentar (por decisión de las partes o por imperio de la ley), que es parte de la secuencia de la forma, y que culmina en el documento, representativo del hecho.</a:t>
            </a:r>
          </a:p>
          <a:p>
            <a:pPr algn="just"/>
            <a:r>
              <a:rPr lang="es-AR" dirty="0"/>
              <a:t>El instrumento no es forma del acto, es aquella cosa material que lo exhibe (ORELLE)</a:t>
            </a:r>
          </a:p>
          <a:p>
            <a:pPr algn="just"/>
            <a:endParaRPr lang="en-US" altLang="ko-KR" sz="1200" dirty="0">
              <a:solidFill>
                <a:schemeClr val="tx1">
                  <a:lumMod val="75000"/>
                  <a:lumOff val="25000"/>
                </a:schemeClr>
              </a:solidFill>
              <a:cs typeface="Arial"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580112" y="627534"/>
            <a:ext cx="720080" cy="750399"/>
          </a:xfrm>
          <a:prstGeom prst="rect">
            <a:avLst/>
          </a:prstGeom>
        </p:spPr>
      </p:pic>
      <p:sp>
        <p:nvSpPr>
          <p:cNvPr id="3" name="CuadroTexto 2">
            <a:extLst>
              <a:ext uri="{FF2B5EF4-FFF2-40B4-BE49-F238E27FC236}">
                <a16:creationId xmlns:a16="http://schemas.microsoft.com/office/drawing/2014/main" xmlns="" id="{9DBCE7A2-946E-4CDD-80AD-20CAC73A09E2}"/>
              </a:ext>
            </a:extLst>
          </p:cNvPr>
          <p:cNvSpPr txBox="1"/>
          <p:nvPr/>
        </p:nvSpPr>
        <p:spPr>
          <a:xfrm rot="20466794">
            <a:off x="2882250" y="3786781"/>
            <a:ext cx="245791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AR" b="1" dirty="0">
                <a:solidFill>
                  <a:srgbClr val="FF0000"/>
                </a:solidFill>
              </a:rPr>
              <a:t>Acotamos: material o inmaterial</a:t>
            </a:r>
          </a:p>
        </p:txBody>
      </p:sp>
    </p:spTree>
    <p:extLst>
      <p:ext uri="{BB962C8B-B14F-4D97-AF65-F5344CB8AC3E}">
        <p14:creationId xmlns:p14="http://schemas.microsoft.com/office/powerpoint/2010/main" val="2860578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37880884-56D7-48C8-9C0C-805287F91CE1}"/>
              </a:ext>
            </a:extLst>
          </p:cNvPr>
          <p:cNvSpPr>
            <a:spLocks noGrp="1"/>
          </p:cNvSpPr>
          <p:nvPr>
            <p:ph type="body" sz="quarter" idx="10"/>
          </p:nvPr>
        </p:nvSpPr>
        <p:spPr>
          <a:xfrm>
            <a:off x="107504" y="2211710"/>
            <a:ext cx="4608512" cy="2736304"/>
          </a:xfrm>
        </p:spPr>
        <p:txBody>
          <a:bodyPr/>
          <a:lstStyle/>
          <a:p>
            <a:pPr algn="ctr" latinLnBrk="0"/>
            <a:r>
              <a:rPr lang="es-AR" sz="2400" dirty="0">
                <a:hlinkClick r:id="rId2"/>
              </a:rPr>
              <a:t>El material de la disertación puede descargarse haciendo </a:t>
            </a:r>
            <a:r>
              <a:rPr lang="es-AR" sz="2400" dirty="0" err="1">
                <a:hlinkClick r:id="rId2"/>
              </a:rPr>
              <a:t>click</a:t>
            </a:r>
            <a:r>
              <a:rPr lang="es-AR" sz="2400" dirty="0">
                <a:hlinkClick r:id="rId2"/>
              </a:rPr>
              <a:t> aquí</a:t>
            </a:r>
            <a:r>
              <a:rPr lang="es-AR" sz="2400" dirty="0"/>
              <a:t> </a:t>
            </a:r>
          </a:p>
        </p:txBody>
      </p:sp>
      <p:sp>
        <p:nvSpPr>
          <p:cNvPr id="10" name="Bocadillo nube: nube 9">
            <a:extLst>
              <a:ext uri="{FF2B5EF4-FFF2-40B4-BE49-F238E27FC236}">
                <a16:creationId xmlns:a16="http://schemas.microsoft.com/office/drawing/2014/main" xmlns="" id="{814C10C3-3C76-4B2D-997E-B7F61773E651}"/>
              </a:ext>
            </a:extLst>
          </p:cNvPr>
          <p:cNvSpPr/>
          <p:nvPr/>
        </p:nvSpPr>
        <p:spPr>
          <a:xfrm flipH="1">
            <a:off x="2051720" y="195486"/>
            <a:ext cx="3528392" cy="1769330"/>
          </a:xfrm>
          <a:prstGeom prst="cloudCallout">
            <a:avLst>
              <a:gd name="adj1" fmla="val -68379"/>
              <a:gd name="adj2" fmla="val 8607"/>
            </a:avLst>
          </a:prstGeom>
          <a:solidFill>
            <a:srgbClr val="D15A1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just"/>
            <a:endParaRPr lang="es-AR" sz="1400" dirty="0"/>
          </a:p>
          <a:p>
            <a:pPr algn="just" latinLnBrk="0"/>
            <a:r>
              <a:rPr lang="es-AR" sz="1200" dirty="0"/>
              <a:t>Sabía que no se iba a animar a hablar del “dictado”  de una sentencia de manera oral (a la usanza romana), documentada en un archivo multimedia. Creo que se podría …</a:t>
            </a:r>
          </a:p>
          <a:p>
            <a:pPr algn="ctr"/>
            <a:endParaRPr lang="es-AR" dirty="0"/>
          </a:p>
        </p:txBody>
      </p:sp>
    </p:spTree>
    <p:extLst>
      <p:ext uri="{BB962C8B-B14F-4D97-AF65-F5344CB8AC3E}">
        <p14:creationId xmlns:p14="http://schemas.microsoft.com/office/powerpoint/2010/main" val="1785696936"/>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altLang="ko-KR" dirty="0" err="1"/>
              <a:t>Entonces</a:t>
            </a:r>
            <a:r>
              <a:rPr lang="en-US" altLang="ko-KR" dirty="0"/>
              <a:t> … </a:t>
            </a:r>
            <a:r>
              <a:rPr lang="en-US" altLang="ko-KR" dirty="0" err="1"/>
              <a:t>va</a:t>
            </a:r>
            <a:r>
              <a:rPr lang="en-US" altLang="ko-KR" dirty="0"/>
              <a:t> de nuevo</a:t>
            </a:r>
            <a:endParaRPr lang="ko-KR" altLang="en-US" dirty="0"/>
          </a:p>
        </p:txBody>
      </p:sp>
      <p:grpSp>
        <p:nvGrpSpPr>
          <p:cNvPr id="8" name="Group 7"/>
          <p:cNvGrpSpPr/>
          <p:nvPr/>
        </p:nvGrpSpPr>
        <p:grpSpPr>
          <a:xfrm>
            <a:off x="1035844" y="1326852"/>
            <a:ext cx="4714875" cy="3028950"/>
            <a:chOff x="800099" y="1247775"/>
            <a:chExt cx="4714875" cy="3028950"/>
          </a:xfrm>
          <a:effectLst>
            <a:outerShdw blurRad="50800" dist="38100" dir="2700000" algn="tl" rotWithShape="0">
              <a:prstClr val="black">
                <a:alpha val="40000"/>
              </a:prstClr>
            </a:outerShdw>
          </a:effectLst>
        </p:grpSpPr>
        <p:sp>
          <p:nvSpPr>
            <p:cNvPr id="5" name="Freeform 4"/>
            <p:cNvSpPr/>
            <p:nvPr/>
          </p:nvSpPr>
          <p:spPr>
            <a:xfrm>
              <a:off x="800099" y="1247775"/>
              <a:ext cx="4714875" cy="3028950"/>
            </a:xfrm>
            <a:custGeom>
              <a:avLst/>
              <a:gdLst>
                <a:gd name="connsiteX0" fmla="*/ 0 w 4724400"/>
                <a:gd name="connsiteY0" fmla="*/ 3000375 h 3000375"/>
                <a:gd name="connsiteX1" fmla="*/ 28575 w 4724400"/>
                <a:gd name="connsiteY1" fmla="*/ 0 h 3000375"/>
                <a:gd name="connsiteX2" fmla="*/ 4724400 w 4724400"/>
                <a:gd name="connsiteY2" fmla="*/ 19050 h 3000375"/>
                <a:gd name="connsiteX3" fmla="*/ 2838450 w 4724400"/>
                <a:gd name="connsiteY3" fmla="*/ 1514475 h 3000375"/>
                <a:gd name="connsiteX0" fmla="*/ 0 w 4714875"/>
                <a:gd name="connsiteY0" fmla="*/ 3028950 h 3028950"/>
                <a:gd name="connsiteX1" fmla="*/ 28575 w 4714875"/>
                <a:gd name="connsiteY1" fmla="*/ 28575 h 3028950"/>
                <a:gd name="connsiteX2" fmla="*/ 4714875 w 4714875"/>
                <a:gd name="connsiteY2" fmla="*/ 0 h 3028950"/>
                <a:gd name="connsiteX3" fmla="*/ 2838450 w 4714875"/>
                <a:gd name="connsiteY3" fmla="*/ 1543050 h 3028950"/>
                <a:gd name="connsiteX0" fmla="*/ 0 w 4714875"/>
                <a:gd name="connsiteY0" fmla="*/ 3028950 h 3028950"/>
                <a:gd name="connsiteX1" fmla="*/ 0 w 4714875"/>
                <a:gd name="connsiteY1" fmla="*/ 28575 h 3028950"/>
                <a:gd name="connsiteX2" fmla="*/ 4714875 w 4714875"/>
                <a:gd name="connsiteY2" fmla="*/ 0 h 3028950"/>
                <a:gd name="connsiteX3" fmla="*/ 2838450 w 4714875"/>
                <a:gd name="connsiteY3" fmla="*/ 1543050 h 3028950"/>
              </a:gdLst>
              <a:ahLst/>
              <a:cxnLst>
                <a:cxn ang="0">
                  <a:pos x="connsiteX0" y="connsiteY0"/>
                </a:cxn>
                <a:cxn ang="0">
                  <a:pos x="connsiteX1" y="connsiteY1"/>
                </a:cxn>
                <a:cxn ang="0">
                  <a:pos x="connsiteX2" y="connsiteY2"/>
                </a:cxn>
                <a:cxn ang="0">
                  <a:pos x="connsiteX3" y="connsiteY3"/>
                </a:cxn>
              </a:cxnLst>
              <a:rect l="l" t="t" r="r" b="b"/>
              <a:pathLst>
                <a:path w="4714875" h="3028950">
                  <a:moveTo>
                    <a:pt x="0" y="3028950"/>
                  </a:moveTo>
                  <a:lnTo>
                    <a:pt x="0" y="28575"/>
                  </a:lnTo>
                  <a:lnTo>
                    <a:pt x="4714875" y="0"/>
                  </a:lnTo>
                  <a:lnTo>
                    <a:pt x="2838450" y="1543050"/>
                  </a:lnTo>
                </a:path>
              </a:pathLst>
            </a:custGeom>
            <a:ln w="381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7" name="Isosceles Triangle 6"/>
            <p:cNvSpPr/>
            <p:nvPr/>
          </p:nvSpPr>
          <p:spPr>
            <a:xfrm rot="14109534">
              <a:off x="3397316" y="2717887"/>
              <a:ext cx="286380" cy="24687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0" name="Group 9"/>
          <p:cNvGrpSpPr/>
          <p:nvPr/>
        </p:nvGrpSpPr>
        <p:grpSpPr>
          <a:xfrm rot="10800000">
            <a:off x="3393281" y="1326851"/>
            <a:ext cx="4714875" cy="3028950"/>
            <a:chOff x="800099" y="1247775"/>
            <a:chExt cx="4714875" cy="3028950"/>
          </a:xfrm>
          <a:effectLst>
            <a:outerShdw blurRad="50800" dist="38100" dir="2700000" algn="tl" rotWithShape="0">
              <a:prstClr val="black">
                <a:alpha val="40000"/>
              </a:prstClr>
            </a:outerShdw>
          </a:effectLst>
        </p:grpSpPr>
        <p:sp>
          <p:nvSpPr>
            <p:cNvPr id="11" name="Freeform 10"/>
            <p:cNvSpPr/>
            <p:nvPr/>
          </p:nvSpPr>
          <p:spPr>
            <a:xfrm>
              <a:off x="800099" y="1247775"/>
              <a:ext cx="4714875" cy="3028950"/>
            </a:xfrm>
            <a:custGeom>
              <a:avLst/>
              <a:gdLst>
                <a:gd name="connsiteX0" fmla="*/ 0 w 4724400"/>
                <a:gd name="connsiteY0" fmla="*/ 3000375 h 3000375"/>
                <a:gd name="connsiteX1" fmla="*/ 28575 w 4724400"/>
                <a:gd name="connsiteY1" fmla="*/ 0 h 3000375"/>
                <a:gd name="connsiteX2" fmla="*/ 4724400 w 4724400"/>
                <a:gd name="connsiteY2" fmla="*/ 19050 h 3000375"/>
                <a:gd name="connsiteX3" fmla="*/ 2838450 w 4724400"/>
                <a:gd name="connsiteY3" fmla="*/ 1514475 h 3000375"/>
                <a:gd name="connsiteX0" fmla="*/ 0 w 4714875"/>
                <a:gd name="connsiteY0" fmla="*/ 3028950 h 3028950"/>
                <a:gd name="connsiteX1" fmla="*/ 28575 w 4714875"/>
                <a:gd name="connsiteY1" fmla="*/ 28575 h 3028950"/>
                <a:gd name="connsiteX2" fmla="*/ 4714875 w 4714875"/>
                <a:gd name="connsiteY2" fmla="*/ 0 h 3028950"/>
                <a:gd name="connsiteX3" fmla="*/ 2838450 w 4714875"/>
                <a:gd name="connsiteY3" fmla="*/ 1543050 h 3028950"/>
                <a:gd name="connsiteX0" fmla="*/ 0 w 4714875"/>
                <a:gd name="connsiteY0" fmla="*/ 3028950 h 3028950"/>
                <a:gd name="connsiteX1" fmla="*/ 0 w 4714875"/>
                <a:gd name="connsiteY1" fmla="*/ 28575 h 3028950"/>
                <a:gd name="connsiteX2" fmla="*/ 4714875 w 4714875"/>
                <a:gd name="connsiteY2" fmla="*/ 0 h 3028950"/>
                <a:gd name="connsiteX3" fmla="*/ 2838450 w 4714875"/>
                <a:gd name="connsiteY3" fmla="*/ 1543050 h 3028950"/>
              </a:gdLst>
              <a:ahLst/>
              <a:cxnLst>
                <a:cxn ang="0">
                  <a:pos x="connsiteX0" y="connsiteY0"/>
                </a:cxn>
                <a:cxn ang="0">
                  <a:pos x="connsiteX1" y="connsiteY1"/>
                </a:cxn>
                <a:cxn ang="0">
                  <a:pos x="connsiteX2" y="connsiteY2"/>
                </a:cxn>
                <a:cxn ang="0">
                  <a:pos x="connsiteX3" y="connsiteY3"/>
                </a:cxn>
              </a:cxnLst>
              <a:rect l="l" t="t" r="r" b="b"/>
              <a:pathLst>
                <a:path w="4714875" h="3028950">
                  <a:moveTo>
                    <a:pt x="0" y="3028950"/>
                  </a:moveTo>
                  <a:lnTo>
                    <a:pt x="0" y="28575"/>
                  </a:lnTo>
                  <a:lnTo>
                    <a:pt x="4714875" y="0"/>
                  </a:lnTo>
                  <a:lnTo>
                    <a:pt x="2838450" y="1543050"/>
                  </a:lnTo>
                </a:path>
              </a:pathLst>
            </a:custGeom>
            <a:ln w="38100">
              <a:solidFill>
                <a:schemeClr val="accent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2" name="Isosceles Triangle 11"/>
            <p:cNvSpPr/>
            <p:nvPr/>
          </p:nvSpPr>
          <p:spPr>
            <a:xfrm rot="14109534">
              <a:off x="3397316" y="2717887"/>
              <a:ext cx="286380" cy="24687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16" name="Group 15"/>
          <p:cNvGrpSpPr/>
          <p:nvPr/>
        </p:nvGrpSpPr>
        <p:grpSpPr>
          <a:xfrm>
            <a:off x="1197149" y="1700196"/>
            <a:ext cx="3516521" cy="523220"/>
            <a:chOff x="5076056" y="2277165"/>
            <a:chExt cx="3814254" cy="523220"/>
          </a:xfrm>
        </p:grpSpPr>
        <p:sp>
          <p:nvSpPr>
            <p:cNvPr id="17" name="TextBox 16"/>
            <p:cNvSpPr txBox="1"/>
            <p:nvPr/>
          </p:nvSpPr>
          <p:spPr>
            <a:xfrm>
              <a:off x="5076056" y="2418412"/>
              <a:ext cx="3504380" cy="276999"/>
            </a:xfrm>
            <a:prstGeom prst="rect">
              <a:avLst/>
            </a:prstGeom>
            <a:noFill/>
          </p:spPr>
          <p:txBody>
            <a:bodyPr wrap="square" rtlCol="0">
              <a:spAutoFit/>
            </a:bodyPr>
            <a:lstStyle/>
            <a:p>
              <a:endParaRPr lang="en-US" altLang="ko-KR" sz="1200" dirty="0">
                <a:solidFill>
                  <a:schemeClr val="tx1">
                    <a:lumMod val="75000"/>
                    <a:lumOff val="25000"/>
                  </a:schemeClr>
                </a:solidFill>
                <a:cs typeface="Arial" pitchFamily="34" charset="0"/>
              </a:endParaRPr>
            </a:p>
          </p:txBody>
        </p:sp>
        <p:sp>
          <p:nvSpPr>
            <p:cNvPr id="18" name="TextBox 17"/>
            <p:cNvSpPr txBox="1"/>
            <p:nvPr/>
          </p:nvSpPr>
          <p:spPr>
            <a:xfrm>
              <a:off x="5385930" y="2277165"/>
              <a:ext cx="3504380" cy="523220"/>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UNA COSA ES EL ACTO PROCESAL</a:t>
              </a:r>
              <a:endParaRPr lang="ko-KR" altLang="en-US" sz="1400" b="1" dirty="0">
                <a:solidFill>
                  <a:schemeClr val="tx1">
                    <a:lumMod val="75000"/>
                    <a:lumOff val="25000"/>
                  </a:schemeClr>
                </a:solidFill>
                <a:cs typeface="Arial" pitchFamily="34" charset="0"/>
              </a:endParaRPr>
            </a:p>
          </p:txBody>
        </p:sp>
      </p:grpSp>
      <p:sp>
        <p:nvSpPr>
          <p:cNvPr id="21" name="TextBox 20"/>
          <p:cNvSpPr txBox="1"/>
          <p:nvPr/>
        </p:nvSpPr>
        <p:spPr>
          <a:xfrm>
            <a:off x="4716015" y="3410859"/>
            <a:ext cx="3230835" cy="523220"/>
          </a:xfrm>
          <a:prstGeom prst="rect">
            <a:avLst/>
          </a:prstGeom>
          <a:noFill/>
        </p:spPr>
        <p:txBody>
          <a:bodyPr wrap="square" rtlCol="0">
            <a:spAutoFit/>
          </a:bodyPr>
          <a:lstStyle/>
          <a:p>
            <a:pPr algn="ctr"/>
            <a:r>
              <a:rPr lang="en-US" altLang="ko-KR" sz="1400" b="1" dirty="0">
                <a:solidFill>
                  <a:schemeClr val="tx1">
                    <a:lumMod val="75000"/>
                    <a:lumOff val="25000"/>
                  </a:schemeClr>
                </a:solidFill>
                <a:cs typeface="Arial" pitchFamily="34" charset="0"/>
              </a:rPr>
              <a:t>Y OTRA, AUNQUE RELACIONADA, ES SU DOCUMENTACION</a:t>
            </a:r>
            <a:endParaRPr lang="ko-KR" altLang="en-US" sz="1400" b="1"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2141176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1312590" y="3983335"/>
            <a:ext cx="3600400" cy="50430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000" b="1" dirty="0">
                <a:solidFill>
                  <a:schemeClr val="accent1"/>
                </a:solidFill>
                <a:ea typeface="+mj-ea"/>
                <a:cs typeface="Arial" pitchFamily="34" charset="0"/>
              </a:rPr>
              <a:t>LA ESCRITURA</a:t>
            </a:r>
          </a:p>
        </p:txBody>
      </p:sp>
      <p:sp>
        <p:nvSpPr>
          <p:cNvPr id="8" name="TextBox 7"/>
          <p:cNvSpPr txBox="1"/>
          <p:nvPr/>
        </p:nvSpPr>
        <p:spPr>
          <a:xfrm>
            <a:off x="5580112" y="1779662"/>
            <a:ext cx="2952328" cy="1477328"/>
          </a:xfrm>
          <a:prstGeom prst="rect">
            <a:avLst/>
          </a:prstGeom>
          <a:noFill/>
          <a:ln w="12700">
            <a:solidFill>
              <a:schemeClr val="accent1"/>
            </a:solidFill>
          </a:ln>
        </p:spPr>
        <p:txBody>
          <a:bodyPr wrap="square" rtlCol="0">
            <a:spAutoFit/>
          </a:bodyPr>
          <a:lstStyle/>
          <a:p>
            <a:pPr algn="ctr"/>
            <a:r>
              <a:rPr lang="en-US" altLang="ko-KR" dirty="0" err="1">
                <a:solidFill>
                  <a:schemeClr val="tx1">
                    <a:lumMod val="75000"/>
                    <a:lumOff val="25000"/>
                  </a:schemeClr>
                </a:solidFill>
                <a:cs typeface="Arial" pitchFamily="34" charset="0"/>
              </a:rPr>
              <a:t>Desde</a:t>
            </a:r>
            <a:r>
              <a:rPr lang="en-US" altLang="ko-KR" dirty="0">
                <a:solidFill>
                  <a:schemeClr val="tx1">
                    <a:lumMod val="75000"/>
                    <a:lumOff val="25000"/>
                  </a:schemeClr>
                </a:solidFill>
                <a:cs typeface="Arial" pitchFamily="34" charset="0"/>
              </a:rPr>
              <a:t> el </a:t>
            </a:r>
            <a:r>
              <a:rPr lang="en-US" altLang="ko-KR" dirty="0" err="1">
                <a:solidFill>
                  <a:schemeClr val="tx1">
                    <a:lumMod val="75000"/>
                    <a:lumOff val="25000"/>
                  </a:schemeClr>
                </a:solidFill>
                <a:cs typeface="Arial" pitchFamily="34" charset="0"/>
              </a:rPr>
              <a:t>comienzo</a:t>
            </a:r>
            <a:r>
              <a:rPr lang="en-US" altLang="ko-KR" dirty="0">
                <a:solidFill>
                  <a:schemeClr val="tx1">
                    <a:lumMod val="75000"/>
                    <a:lumOff val="25000"/>
                  </a:schemeClr>
                </a:solidFill>
                <a:cs typeface="Arial" pitchFamily="34" charset="0"/>
              </a:rPr>
              <a:t> de la </a:t>
            </a:r>
            <a:r>
              <a:rPr lang="en-US" altLang="ko-KR" dirty="0" err="1">
                <a:solidFill>
                  <a:schemeClr val="tx1">
                    <a:lumMod val="75000"/>
                    <a:lumOff val="25000"/>
                  </a:schemeClr>
                </a:solidFill>
                <a:cs typeface="Arial" pitchFamily="34" charset="0"/>
              </a:rPr>
              <a:t>historia</a:t>
            </a:r>
            <a:r>
              <a:rPr lang="en-US" altLang="ko-KR" dirty="0">
                <a:solidFill>
                  <a:schemeClr val="tx1">
                    <a:lumMod val="75000"/>
                    <a:lumOff val="25000"/>
                  </a:schemeClr>
                </a:solidFill>
                <a:cs typeface="Arial" pitchFamily="34" charset="0"/>
              </a:rPr>
              <a:t>, la </a:t>
            </a:r>
            <a:r>
              <a:rPr lang="en-US" altLang="ko-KR" dirty="0" err="1">
                <a:solidFill>
                  <a:schemeClr val="tx1">
                    <a:lumMod val="75000"/>
                    <a:lumOff val="25000"/>
                  </a:schemeClr>
                </a:solidFill>
                <a:cs typeface="Arial" pitchFamily="34" charset="0"/>
              </a:rPr>
              <a:t>escritura</a:t>
            </a:r>
            <a:r>
              <a:rPr lang="en-US" altLang="ko-KR" dirty="0">
                <a:solidFill>
                  <a:schemeClr val="tx1">
                    <a:lumMod val="75000"/>
                    <a:lumOff val="25000"/>
                  </a:schemeClr>
                </a:solidFill>
                <a:cs typeface="Arial" pitchFamily="34" charset="0"/>
              </a:rPr>
              <a:t> ha </a:t>
            </a:r>
            <a:r>
              <a:rPr lang="en-US" altLang="ko-KR" dirty="0" err="1">
                <a:solidFill>
                  <a:schemeClr val="tx1">
                    <a:lumMod val="75000"/>
                    <a:lumOff val="25000"/>
                  </a:schemeClr>
                </a:solidFill>
                <a:cs typeface="Arial" pitchFamily="34" charset="0"/>
              </a:rPr>
              <a:t>sido</a:t>
            </a:r>
            <a:r>
              <a:rPr lang="en-US" altLang="ko-KR" dirty="0">
                <a:solidFill>
                  <a:schemeClr val="tx1">
                    <a:lumMod val="75000"/>
                    <a:lumOff val="25000"/>
                  </a:schemeClr>
                </a:solidFill>
                <a:cs typeface="Arial" pitchFamily="34" charset="0"/>
              </a:rPr>
              <a:t> el </a:t>
            </a:r>
            <a:r>
              <a:rPr lang="en-US" altLang="ko-KR" dirty="0" err="1">
                <a:solidFill>
                  <a:schemeClr val="tx1">
                    <a:lumMod val="75000"/>
                    <a:lumOff val="25000"/>
                  </a:schemeClr>
                </a:solidFill>
                <a:cs typeface="Arial" pitchFamily="34" charset="0"/>
              </a:rPr>
              <a:t>modo</a:t>
            </a:r>
            <a:r>
              <a:rPr lang="en-US" altLang="ko-KR" dirty="0">
                <a:solidFill>
                  <a:schemeClr val="tx1">
                    <a:lumMod val="75000"/>
                    <a:lumOff val="25000"/>
                  </a:schemeClr>
                </a:solidFill>
                <a:cs typeface="Arial" pitchFamily="34" charset="0"/>
              </a:rPr>
              <a:t> de </a:t>
            </a:r>
            <a:r>
              <a:rPr lang="en-US" altLang="ko-KR" dirty="0" err="1">
                <a:solidFill>
                  <a:schemeClr val="tx1">
                    <a:lumMod val="75000"/>
                    <a:lumOff val="25000"/>
                  </a:schemeClr>
                </a:solidFill>
                <a:cs typeface="Arial" pitchFamily="34" charset="0"/>
              </a:rPr>
              <a:t>documentación</a:t>
            </a:r>
            <a:r>
              <a:rPr lang="en-US" altLang="ko-KR" dirty="0">
                <a:solidFill>
                  <a:schemeClr val="tx1">
                    <a:lumMod val="75000"/>
                    <a:lumOff val="25000"/>
                  </a:schemeClr>
                </a:solidFill>
                <a:cs typeface="Arial" pitchFamily="34" charset="0"/>
              </a:rPr>
              <a:t> </a:t>
            </a:r>
            <a:r>
              <a:rPr lang="en-US" altLang="ko-KR" dirty="0" err="1">
                <a:solidFill>
                  <a:schemeClr val="tx1">
                    <a:lumMod val="75000"/>
                    <a:lumOff val="25000"/>
                  </a:schemeClr>
                </a:solidFill>
                <a:cs typeface="Arial" pitchFamily="34" charset="0"/>
              </a:rPr>
              <a:t>por</a:t>
            </a:r>
            <a:r>
              <a:rPr lang="en-US" altLang="ko-KR" dirty="0">
                <a:solidFill>
                  <a:schemeClr val="tx1">
                    <a:lumMod val="75000"/>
                    <a:lumOff val="25000"/>
                  </a:schemeClr>
                </a:solidFill>
                <a:cs typeface="Arial" pitchFamily="34" charset="0"/>
              </a:rPr>
              <a:t> </a:t>
            </a:r>
            <a:r>
              <a:rPr lang="en-US" altLang="ko-KR" dirty="0" err="1">
                <a:solidFill>
                  <a:schemeClr val="tx1">
                    <a:lumMod val="75000"/>
                    <a:lumOff val="25000"/>
                  </a:schemeClr>
                </a:solidFill>
                <a:cs typeface="Arial" pitchFamily="34" charset="0"/>
              </a:rPr>
              <a:t>excelencia</a:t>
            </a:r>
            <a:endParaRPr lang="en-US" altLang="ko-KR" dirty="0">
              <a:solidFill>
                <a:schemeClr val="tx1">
                  <a:lumMod val="75000"/>
                  <a:lumOff val="25000"/>
                </a:schemeClr>
              </a:solidFill>
              <a:cs typeface="Arial" pitchFamily="34" charset="0"/>
            </a:endParaRPr>
          </a:p>
        </p:txBody>
      </p:sp>
      <p:pic>
        <p:nvPicPr>
          <p:cNvPr id="2050" name="Picture 2" descr="Resultado de imagen para ESCRITURA">
            <a:extLst>
              <a:ext uri="{FF2B5EF4-FFF2-40B4-BE49-F238E27FC236}">
                <a16:creationId xmlns:a16="http://schemas.microsoft.com/office/drawing/2014/main" xmlns="" id="{F2BF1EC4-891C-40BC-AAED-58BFF945BF5F}"/>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585" r="115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786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descr="Imagen que contiene hombre, ropa, gafas, persona&#10;&#10;Descripción generada con confianza muy alta">
            <a:extLst>
              <a:ext uri="{FF2B5EF4-FFF2-40B4-BE49-F238E27FC236}">
                <a16:creationId xmlns:a16="http://schemas.microsoft.com/office/drawing/2014/main" xmlns="" id="{18436640-30B3-431A-8E35-12E2579AF51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1813" b="21813"/>
          <a:stretch>
            <a:fillRect/>
          </a:stretch>
        </p:blipFill>
        <p:spPr>
          <a:xfrm>
            <a:off x="0" y="0"/>
            <a:ext cx="9144000" cy="5143500"/>
          </a:xfrm>
        </p:spPr>
      </p:pic>
    </p:spTree>
    <p:extLst>
      <p:ext uri="{BB962C8B-B14F-4D97-AF65-F5344CB8AC3E}">
        <p14:creationId xmlns:p14="http://schemas.microsoft.com/office/powerpoint/2010/main" val="252240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altLang="ko-KR" dirty="0"/>
              <a:t>DOCUMENTO ELECTRONICO</a:t>
            </a:r>
            <a:endParaRPr lang="ko-KR" altLang="en-US" dirty="0"/>
          </a:p>
        </p:txBody>
      </p:sp>
      <p:sp>
        <p:nvSpPr>
          <p:cNvPr id="3" name="Text Placeholder 2"/>
          <p:cNvSpPr>
            <a:spLocks noGrp="1"/>
          </p:cNvSpPr>
          <p:nvPr>
            <p:ph type="body" sz="quarter" idx="11"/>
          </p:nvPr>
        </p:nvSpPr>
        <p:spPr>
          <a:xfrm>
            <a:off x="0" y="699542"/>
            <a:ext cx="9144000" cy="288032"/>
          </a:xfrm>
          <a:prstGeom prst="rect">
            <a:avLst/>
          </a:prstGeom>
        </p:spPr>
        <p:txBody>
          <a:bodyPr/>
          <a:lstStyle/>
          <a:p>
            <a:pPr lvl="0"/>
            <a:r>
              <a:rPr lang="en-US" altLang="ko-KR" dirty="0"/>
              <a:t>VERSATILIDAD BINARIA (0-1)</a:t>
            </a:r>
          </a:p>
        </p:txBody>
      </p:sp>
      <p:cxnSp>
        <p:nvCxnSpPr>
          <p:cNvPr id="4" name="Straight Arrow Connector 3"/>
          <p:cNvCxnSpPr/>
          <p:nvPr/>
        </p:nvCxnSpPr>
        <p:spPr>
          <a:xfrm flipH="1" flipV="1">
            <a:off x="4534796" y="1919138"/>
            <a:ext cx="2" cy="563405"/>
          </a:xfrm>
          <a:prstGeom prst="straightConnector1">
            <a:avLst/>
          </a:prstGeom>
          <a:ln w="25400">
            <a:solidFill>
              <a:schemeClr val="accent5"/>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4746076" y="2200841"/>
            <a:ext cx="1026818" cy="339449"/>
          </a:xfrm>
          <a:prstGeom prst="straightConnector1">
            <a:avLst/>
          </a:prstGeom>
          <a:ln w="25400">
            <a:solidFill>
              <a:schemeClr val="accent4"/>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3394782" y="2224462"/>
            <a:ext cx="955232" cy="314590"/>
          </a:xfrm>
          <a:prstGeom prst="straightConnector1">
            <a:avLst/>
          </a:prstGeom>
          <a:ln w="25400">
            <a:solidFill>
              <a:schemeClr val="accent2"/>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4" idx="0"/>
          </p:cNvCxnSpPr>
          <p:nvPr/>
        </p:nvCxnSpPr>
        <p:spPr>
          <a:xfrm flipH="1">
            <a:off x="2820566" y="2600898"/>
            <a:ext cx="1714906" cy="1004776"/>
          </a:xfrm>
          <a:prstGeom prst="straightConnector1">
            <a:avLst/>
          </a:prstGeom>
          <a:ln w="25400">
            <a:solidFill>
              <a:schemeClr val="accent1"/>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4" idx="0"/>
          </p:cNvCxnSpPr>
          <p:nvPr/>
        </p:nvCxnSpPr>
        <p:spPr>
          <a:xfrm>
            <a:off x="4535472" y="2600898"/>
            <a:ext cx="1741478" cy="902159"/>
          </a:xfrm>
          <a:prstGeom prst="straightConnector1">
            <a:avLst/>
          </a:prstGeom>
          <a:ln w="25400">
            <a:solidFill>
              <a:schemeClr val="accent3"/>
            </a:solidFill>
            <a:prstDash val="sysDot"/>
            <a:tailEnd type="triangle" w="lg" len="med"/>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476976" y="2974568"/>
            <a:ext cx="1992232" cy="2180315"/>
            <a:chOff x="3572226" y="2727415"/>
            <a:chExt cx="1992232" cy="2180315"/>
          </a:xfrm>
          <a:solidFill>
            <a:schemeClr val="accent6">
              <a:lumMod val="60000"/>
              <a:lumOff val="40000"/>
            </a:schemeClr>
          </a:solidFill>
          <a:effectLst>
            <a:outerShdw blurRad="50800" dist="38100" dir="2700000" algn="tl" rotWithShape="0">
              <a:prstClr val="black">
                <a:alpha val="40000"/>
              </a:prstClr>
            </a:outerShdw>
          </a:effectLst>
        </p:grpSpPr>
        <p:sp>
          <p:nvSpPr>
            <p:cNvPr id="10" name="Rounded Rectangle 9"/>
            <p:cNvSpPr/>
            <p:nvPr/>
          </p:nvSpPr>
          <p:spPr>
            <a:xfrm rot="2939061">
              <a:off x="4640832" y="2121239"/>
              <a:ext cx="282462" cy="15647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1" name="Freeform 10"/>
            <p:cNvSpPr/>
            <p:nvPr/>
          </p:nvSpPr>
          <p:spPr>
            <a:xfrm>
              <a:off x="3572226" y="2727415"/>
              <a:ext cx="1746077" cy="2180315"/>
            </a:xfrm>
            <a:custGeom>
              <a:avLst/>
              <a:gdLst>
                <a:gd name="connsiteX0" fmla="*/ 409651 w 1762963"/>
                <a:gd name="connsiteY0" fmla="*/ 7315 h 1931212"/>
                <a:gd name="connsiteX1" fmla="*/ 234086 w 1762963"/>
                <a:gd name="connsiteY1" fmla="*/ 665683 h 1931212"/>
                <a:gd name="connsiteX2" fmla="*/ 292608 w 1762963"/>
                <a:gd name="connsiteY2" fmla="*/ 1382572 h 1931212"/>
                <a:gd name="connsiteX3" fmla="*/ 0 w 1762963"/>
                <a:gd name="connsiteY3" fmla="*/ 1931212 h 1931212"/>
                <a:gd name="connsiteX4" fmla="*/ 1060704 w 1762963"/>
                <a:gd name="connsiteY4" fmla="*/ 1923897 h 1931212"/>
                <a:gd name="connsiteX5" fmla="*/ 1316736 w 1762963"/>
                <a:gd name="connsiteY5" fmla="*/ 1419148 h 1931212"/>
                <a:gd name="connsiteX6" fmla="*/ 1762963 w 1762963"/>
                <a:gd name="connsiteY6" fmla="*/ 672998 h 1931212"/>
                <a:gd name="connsiteX7" fmla="*/ 1236268 w 1762963"/>
                <a:gd name="connsiteY7" fmla="*/ 0 h 1931212"/>
                <a:gd name="connsiteX8" fmla="*/ 651052 w 1762963"/>
                <a:gd name="connsiteY8" fmla="*/ 526694 h 1931212"/>
                <a:gd name="connsiteX9" fmla="*/ 409651 w 1762963"/>
                <a:gd name="connsiteY9" fmla="*/ 7315 h 1931212"/>
                <a:gd name="connsiteX0" fmla="*/ 409651 w 1762963"/>
                <a:gd name="connsiteY0" fmla="*/ 7315 h 1931212"/>
                <a:gd name="connsiteX1" fmla="*/ 234086 w 1762963"/>
                <a:gd name="connsiteY1" fmla="*/ 665683 h 1931212"/>
                <a:gd name="connsiteX2" fmla="*/ 292608 w 1762963"/>
                <a:gd name="connsiteY2" fmla="*/ 1382572 h 1931212"/>
                <a:gd name="connsiteX3" fmla="*/ 0 w 1762963"/>
                <a:gd name="connsiteY3" fmla="*/ 1931212 h 1931212"/>
                <a:gd name="connsiteX4" fmla="*/ 1060704 w 1762963"/>
                <a:gd name="connsiteY4" fmla="*/ 1923897 h 1931212"/>
                <a:gd name="connsiteX5" fmla="*/ 1316736 w 1762963"/>
                <a:gd name="connsiteY5" fmla="*/ 1419148 h 1931212"/>
                <a:gd name="connsiteX6" fmla="*/ 1762963 w 1762963"/>
                <a:gd name="connsiteY6" fmla="*/ 672998 h 1931212"/>
                <a:gd name="connsiteX7" fmla="*/ 1236268 w 1762963"/>
                <a:gd name="connsiteY7" fmla="*/ 0 h 1931212"/>
                <a:gd name="connsiteX8" fmla="*/ 651052 w 1762963"/>
                <a:gd name="connsiteY8" fmla="*/ 526694 h 1931212"/>
                <a:gd name="connsiteX9" fmla="*/ 409651 w 1762963"/>
                <a:gd name="connsiteY9" fmla="*/ 7315 h 1931212"/>
                <a:gd name="connsiteX0" fmla="*/ 409651 w 1762963"/>
                <a:gd name="connsiteY0" fmla="*/ 7315 h 1931212"/>
                <a:gd name="connsiteX1" fmla="*/ 234086 w 1762963"/>
                <a:gd name="connsiteY1" fmla="*/ 665683 h 1931212"/>
                <a:gd name="connsiteX2" fmla="*/ 292608 w 1762963"/>
                <a:gd name="connsiteY2" fmla="*/ 1382572 h 1931212"/>
                <a:gd name="connsiteX3" fmla="*/ 0 w 1762963"/>
                <a:gd name="connsiteY3" fmla="*/ 1931212 h 1931212"/>
                <a:gd name="connsiteX4" fmla="*/ 1060704 w 1762963"/>
                <a:gd name="connsiteY4" fmla="*/ 1923897 h 1931212"/>
                <a:gd name="connsiteX5" fmla="*/ 1316736 w 1762963"/>
                <a:gd name="connsiteY5" fmla="*/ 1419148 h 1931212"/>
                <a:gd name="connsiteX6" fmla="*/ 1762963 w 1762963"/>
                <a:gd name="connsiteY6" fmla="*/ 672998 h 1931212"/>
                <a:gd name="connsiteX7" fmla="*/ 1236268 w 1762963"/>
                <a:gd name="connsiteY7" fmla="*/ 0 h 1931212"/>
                <a:gd name="connsiteX8" fmla="*/ 651052 w 1762963"/>
                <a:gd name="connsiteY8" fmla="*/ 526694 h 1931212"/>
                <a:gd name="connsiteX9" fmla="*/ 409651 w 1762963"/>
                <a:gd name="connsiteY9" fmla="*/ 7315 h 1931212"/>
                <a:gd name="connsiteX0" fmla="*/ 409651 w 1762963"/>
                <a:gd name="connsiteY0" fmla="*/ 7315 h 1931212"/>
                <a:gd name="connsiteX1" fmla="*/ 234086 w 1762963"/>
                <a:gd name="connsiteY1" fmla="*/ 665683 h 1931212"/>
                <a:gd name="connsiteX2" fmla="*/ 292608 w 1762963"/>
                <a:gd name="connsiteY2" fmla="*/ 1382572 h 1931212"/>
                <a:gd name="connsiteX3" fmla="*/ 0 w 1762963"/>
                <a:gd name="connsiteY3" fmla="*/ 1931212 h 1931212"/>
                <a:gd name="connsiteX4" fmla="*/ 1060704 w 1762963"/>
                <a:gd name="connsiteY4" fmla="*/ 1923897 h 1931212"/>
                <a:gd name="connsiteX5" fmla="*/ 1316736 w 1762963"/>
                <a:gd name="connsiteY5" fmla="*/ 1419148 h 1931212"/>
                <a:gd name="connsiteX6" fmla="*/ 1762963 w 1762963"/>
                <a:gd name="connsiteY6" fmla="*/ 672998 h 1931212"/>
                <a:gd name="connsiteX7" fmla="*/ 1236268 w 1762963"/>
                <a:gd name="connsiteY7" fmla="*/ 0 h 1931212"/>
                <a:gd name="connsiteX8" fmla="*/ 651052 w 1762963"/>
                <a:gd name="connsiteY8" fmla="*/ 526694 h 1931212"/>
                <a:gd name="connsiteX9" fmla="*/ 409651 w 1762963"/>
                <a:gd name="connsiteY9" fmla="*/ 7315 h 1931212"/>
                <a:gd name="connsiteX0" fmla="*/ 409651 w 1762963"/>
                <a:gd name="connsiteY0" fmla="*/ 7315 h 1931212"/>
                <a:gd name="connsiteX1" fmla="*/ 234086 w 1762963"/>
                <a:gd name="connsiteY1" fmla="*/ 665683 h 1931212"/>
                <a:gd name="connsiteX2" fmla="*/ 292608 w 1762963"/>
                <a:gd name="connsiteY2" fmla="*/ 1382572 h 1931212"/>
                <a:gd name="connsiteX3" fmla="*/ 0 w 1762963"/>
                <a:gd name="connsiteY3" fmla="*/ 1931212 h 1931212"/>
                <a:gd name="connsiteX4" fmla="*/ 1060704 w 1762963"/>
                <a:gd name="connsiteY4" fmla="*/ 1923897 h 1931212"/>
                <a:gd name="connsiteX5" fmla="*/ 1228953 w 1762963"/>
                <a:gd name="connsiteY5" fmla="*/ 1499615 h 1931212"/>
                <a:gd name="connsiteX6" fmla="*/ 1762963 w 1762963"/>
                <a:gd name="connsiteY6" fmla="*/ 672998 h 1931212"/>
                <a:gd name="connsiteX7" fmla="*/ 1236268 w 1762963"/>
                <a:gd name="connsiteY7" fmla="*/ 0 h 1931212"/>
                <a:gd name="connsiteX8" fmla="*/ 651052 w 1762963"/>
                <a:gd name="connsiteY8" fmla="*/ 526694 h 1931212"/>
                <a:gd name="connsiteX9" fmla="*/ 409651 w 1762963"/>
                <a:gd name="connsiteY9" fmla="*/ 7315 h 1931212"/>
                <a:gd name="connsiteX0" fmla="*/ 409651 w 1762963"/>
                <a:gd name="connsiteY0" fmla="*/ 7315 h 1931212"/>
                <a:gd name="connsiteX1" fmla="*/ 234086 w 1762963"/>
                <a:gd name="connsiteY1" fmla="*/ 665683 h 1931212"/>
                <a:gd name="connsiteX2" fmla="*/ 292608 w 1762963"/>
                <a:gd name="connsiteY2" fmla="*/ 1382572 h 1931212"/>
                <a:gd name="connsiteX3" fmla="*/ 0 w 1762963"/>
                <a:gd name="connsiteY3" fmla="*/ 1931212 h 1931212"/>
                <a:gd name="connsiteX4" fmla="*/ 1060704 w 1762963"/>
                <a:gd name="connsiteY4" fmla="*/ 1923897 h 1931212"/>
                <a:gd name="connsiteX5" fmla="*/ 1250899 w 1762963"/>
                <a:gd name="connsiteY5" fmla="*/ 1484985 h 1931212"/>
                <a:gd name="connsiteX6" fmla="*/ 1762963 w 1762963"/>
                <a:gd name="connsiteY6" fmla="*/ 672998 h 1931212"/>
                <a:gd name="connsiteX7" fmla="*/ 1236268 w 1762963"/>
                <a:gd name="connsiteY7" fmla="*/ 0 h 1931212"/>
                <a:gd name="connsiteX8" fmla="*/ 651052 w 1762963"/>
                <a:gd name="connsiteY8" fmla="*/ 526694 h 1931212"/>
                <a:gd name="connsiteX9" fmla="*/ 409651 w 1762963"/>
                <a:gd name="connsiteY9" fmla="*/ 7315 h 1931212"/>
                <a:gd name="connsiteX0" fmla="*/ 409651 w 1762963"/>
                <a:gd name="connsiteY0" fmla="*/ 7315 h 1931213"/>
                <a:gd name="connsiteX1" fmla="*/ 234086 w 1762963"/>
                <a:gd name="connsiteY1" fmla="*/ 665683 h 1931213"/>
                <a:gd name="connsiteX2" fmla="*/ 292608 w 1762963"/>
                <a:gd name="connsiteY2" fmla="*/ 1382572 h 1931213"/>
                <a:gd name="connsiteX3" fmla="*/ 0 w 1762963"/>
                <a:gd name="connsiteY3" fmla="*/ 1931212 h 1931213"/>
                <a:gd name="connsiteX4" fmla="*/ 1089965 w 1762963"/>
                <a:gd name="connsiteY4" fmla="*/ 1931213 h 1931213"/>
                <a:gd name="connsiteX5" fmla="*/ 1250899 w 1762963"/>
                <a:gd name="connsiteY5" fmla="*/ 1484985 h 1931213"/>
                <a:gd name="connsiteX6" fmla="*/ 1762963 w 1762963"/>
                <a:gd name="connsiteY6" fmla="*/ 672998 h 1931213"/>
                <a:gd name="connsiteX7" fmla="*/ 1236268 w 1762963"/>
                <a:gd name="connsiteY7" fmla="*/ 0 h 1931213"/>
                <a:gd name="connsiteX8" fmla="*/ 651052 w 1762963"/>
                <a:gd name="connsiteY8" fmla="*/ 526694 h 1931213"/>
                <a:gd name="connsiteX9" fmla="*/ 409651 w 1762963"/>
                <a:gd name="connsiteY9" fmla="*/ 7315 h 1931213"/>
                <a:gd name="connsiteX0" fmla="*/ 277978 w 1631290"/>
                <a:gd name="connsiteY0" fmla="*/ 7315 h 1931213"/>
                <a:gd name="connsiteX1" fmla="*/ 102413 w 1631290"/>
                <a:gd name="connsiteY1" fmla="*/ 665683 h 1931213"/>
                <a:gd name="connsiteX2" fmla="*/ 160935 w 1631290"/>
                <a:gd name="connsiteY2" fmla="*/ 1382572 h 1931213"/>
                <a:gd name="connsiteX3" fmla="*/ 0 w 1631290"/>
                <a:gd name="connsiteY3" fmla="*/ 1923896 h 1931213"/>
                <a:gd name="connsiteX4" fmla="*/ 958292 w 1631290"/>
                <a:gd name="connsiteY4" fmla="*/ 1931213 h 1931213"/>
                <a:gd name="connsiteX5" fmla="*/ 1119226 w 1631290"/>
                <a:gd name="connsiteY5" fmla="*/ 1484985 h 1931213"/>
                <a:gd name="connsiteX6" fmla="*/ 1631290 w 1631290"/>
                <a:gd name="connsiteY6" fmla="*/ 672998 h 1931213"/>
                <a:gd name="connsiteX7" fmla="*/ 1104595 w 1631290"/>
                <a:gd name="connsiteY7" fmla="*/ 0 h 1931213"/>
                <a:gd name="connsiteX8" fmla="*/ 519379 w 1631290"/>
                <a:gd name="connsiteY8" fmla="*/ 526694 h 1931213"/>
                <a:gd name="connsiteX9" fmla="*/ 277978 w 1631290"/>
                <a:gd name="connsiteY9" fmla="*/ 7315 h 1931213"/>
                <a:gd name="connsiteX0" fmla="*/ 277978 w 1631290"/>
                <a:gd name="connsiteY0" fmla="*/ 7315 h 1953159"/>
                <a:gd name="connsiteX1" fmla="*/ 102413 w 1631290"/>
                <a:gd name="connsiteY1" fmla="*/ 665683 h 1953159"/>
                <a:gd name="connsiteX2" fmla="*/ 160935 w 1631290"/>
                <a:gd name="connsiteY2" fmla="*/ 1382572 h 1953159"/>
                <a:gd name="connsiteX3" fmla="*/ 0 w 1631290"/>
                <a:gd name="connsiteY3" fmla="*/ 1923896 h 1953159"/>
                <a:gd name="connsiteX4" fmla="*/ 1016814 w 1631290"/>
                <a:gd name="connsiteY4" fmla="*/ 1953159 h 1953159"/>
                <a:gd name="connsiteX5" fmla="*/ 1119226 w 1631290"/>
                <a:gd name="connsiteY5" fmla="*/ 1484985 h 1953159"/>
                <a:gd name="connsiteX6" fmla="*/ 1631290 w 1631290"/>
                <a:gd name="connsiteY6" fmla="*/ 672998 h 1953159"/>
                <a:gd name="connsiteX7" fmla="*/ 1104595 w 1631290"/>
                <a:gd name="connsiteY7" fmla="*/ 0 h 1953159"/>
                <a:gd name="connsiteX8" fmla="*/ 519379 w 1631290"/>
                <a:gd name="connsiteY8" fmla="*/ 526694 h 1953159"/>
                <a:gd name="connsiteX9" fmla="*/ 277978 w 1631290"/>
                <a:gd name="connsiteY9" fmla="*/ 7315 h 1953159"/>
                <a:gd name="connsiteX0" fmla="*/ 277978 w 1631290"/>
                <a:gd name="connsiteY0" fmla="*/ 7315 h 1953159"/>
                <a:gd name="connsiteX1" fmla="*/ 102413 w 1631290"/>
                <a:gd name="connsiteY1" fmla="*/ 665683 h 1953159"/>
                <a:gd name="connsiteX2" fmla="*/ 160935 w 1631290"/>
                <a:gd name="connsiteY2" fmla="*/ 1382572 h 1953159"/>
                <a:gd name="connsiteX3" fmla="*/ 0 w 1631290"/>
                <a:gd name="connsiteY3" fmla="*/ 1923896 h 1953159"/>
                <a:gd name="connsiteX4" fmla="*/ 1016814 w 1631290"/>
                <a:gd name="connsiteY4" fmla="*/ 1953159 h 1953159"/>
                <a:gd name="connsiteX5" fmla="*/ 1082649 w 1631290"/>
                <a:gd name="connsiteY5" fmla="*/ 1499616 h 1953159"/>
                <a:gd name="connsiteX6" fmla="*/ 1119226 w 1631290"/>
                <a:gd name="connsiteY6" fmla="*/ 1484985 h 1953159"/>
                <a:gd name="connsiteX7" fmla="*/ 1631290 w 1631290"/>
                <a:gd name="connsiteY7" fmla="*/ 672998 h 1953159"/>
                <a:gd name="connsiteX8" fmla="*/ 1104595 w 1631290"/>
                <a:gd name="connsiteY8" fmla="*/ 0 h 1953159"/>
                <a:gd name="connsiteX9" fmla="*/ 519379 w 1631290"/>
                <a:gd name="connsiteY9" fmla="*/ 526694 h 1953159"/>
                <a:gd name="connsiteX10" fmla="*/ 277978 w 1631290"/>
                <a:gd name="connsiteY10" fmla="*/ 7315 h 1953159"/>
                <a:gd name="connsiteX0" fmla="*/ 277978 w 1631290"/>
                <a:gd name="connsiteY0" fmla="*/ 7315 h 1953159"/>
                <a:gd name="connsiteX1" fmla="*/ 102413 w 1631290"/>
                <a:gd name="connsiteY1" fmla="*/ 665683 h 1953159"/>
                <a:gd name="connsiteX2" fmla="*/ 160935 w 1631290"/>
                <a:gd name="connsiteY2" fmla="*/ 1382572 h 1953159"/>
                <a:gd name="connsiteX3" fmla="*/ 0 w 1631290"/>
                <a:gd name="connsiteY3" fmla="*/ 1923896 h 1953159"/>
                <a:gd name="connsiteX4" fmla="*/ 1016814 w 1631290"/>
                <a:gd name="connsiteY4" fmla="*/ 1953159 h 1953159"/>
                <a:gd name="connsiteX5" fmla="*/ 1082649 w 1631290"/>
                <a:gd name="connsiteY5" fmla="*/ 1499616 h 1953159"/>
                <a:gd name="connsiteX6" fmla="*/ 1631290 w 1631290"/>
                <a:gd name="connsiteY6" fmla="*/ 672998 h 1953159"/>
                <a:gd name="connsiteX7" fmla="*/ 1104595 w 1631290"/>
                <a:gd name="connsiteY7" fmla="*/ 0 h 1953159"/>
                <a:gd name="connsiteX8" fmla="*/ 519379 w 1631290"/>
                <a:gd name="connsiteY8" fmla="*/ 526694 h 1953159"/>
                <a:gd name="connsiteX9" fmla="*/ 277978 w 1631290"/>
                <a:gd name="connsiteY9" fmla="*/ 7315 h 1953159"/>
                <a:gd name="connsiteX0" fmla="*/ 277978 w 1631290"/>
                <a:gd name="connsiteY0" fmla="*/ 7315 h 1953159"/>
                <a:gd name="connsiteX1" fmla="*/ 102413 w 1631290"/>
                <a:gd name="connsiteY1" fmla="*/ 665683 h 1953159"/>
                <a:gd name="connsiteX2" fmla="*/ 160935 w 1631290"/>
                <a:gd name="connsiteY2" fmla="*/ 1382572 h 1953159"/>
                <a:gd name="connsiteX3" fmla="*/ 0 w 1631290"/>
                <a:gd name="connsiteY3" fmla="*/ 1923896 h 1953159"/>
                <a:gd name="connsiteX4" fmla="*/ 1016814 w 1631290"/>
                <a:gd name="connsiteY4" fmla="*/ 1953159 h 1953159"/>
                <a:gd name="connsiteX5" fmla="*/ 1082649 w 1631290"/>
                <a:gd name="connsiteY5" fmla="*/ 1499616 h 1953159"/>
                <a:gd name="connsiteX6" fmla="*/ 1631290 w 1631290"/>
                <a:gd name="connsiteY6" fmla="*/ 672998 h 1953159"/>
                <a:gd name="connsiteX7" fmla="*/ 1104595 w 1631290"/>
                <a:gd name="connsiteY7" fmla="*/ 0 h 1953159"/>
                <a:gd name="connsiteX8" fmla="*/ 519379 w 1631290"/>
                <a:gd name="connsiteY8" fmla="*/ 526694 h 1953159"/>
                <a:gd name="connsiteX9" fmla="*/ 277978 w 1631290"/>
                <a:gd name="connsiteY9" fmla="*/ 7315 h 1953159"/>
                <a:gd name="connsiteX0" fmla="*/ 277978 w 1631290"/>
                <a:gd name="connsiteY0" fmla="*/ 7315 h 1953159"/>
                <a:gd name="connsiteX1" fmla="*/ 102413 w 1631290"/>
                <a:gd name="connsiteY1" fmla="*/ 665683 h 1953159"/>
                <a:gd name="connsiteX2" fmla="*/ 160935 w 1631290"/>
                <a:gd name="connsiteY2" fmla="*/ 1382572 h 1953159"/>
                <a:gd name="connsiteX3" fmla="*/ 0 w 1631290"/>
                <a:gd name="connsiteY3" fmla="*/ 1923896 h 1953159"/>
                <a:gd name="connsiteX4" fmla="*/ 1016814 w 1631290"/>
                <a:gd name="connsiteY4" fmla="*/ 1953159 h 1953159"/>
                <a:gd name="connsiteX5" fmla="*/ 1082649 w 1631290"/>
                <a:gd name="connsiteY5" fmla="*/ 1499616 h 1953159"/>
                <a:gd name="connsiteX6" fmla="*/ 1631290 w 1631290"/>
                <a:gd name="connsiteY6" fmla="*/ 672998 h 1953159"/>
                <a:gd name="connsiteX7" fmla="*/ 1104595 w 1631290"/>
                <a:gd name="connsiteY7" fmla="*/ 0 h 1953159"/>
                <a:gd name="connsiteX8" fmla="*/ 519379 w 1631290"/>
                <a:gd name="connsiteY8" fmla="*/ 526694 h 1953159"/>
                <a:gd name="connsiteX9" fmla="*/ 277978 w 1631290"/>
                <a:gd name="connsiteY9" fmla="*/ 7315 h 1953159"/>
                <a:gd name="connsiteX0" fmla="*/ 277978 w 1631290"/>
                <a:gd name="connsiteY0" fmla="*/ 0 h 2033626"/>
                <a:gd name="connsiteX1" fmla="*/ 102413 w 1631290"/>
                <a:gd name="connsiteY1" fmla="*/ 746150 h 2033626"/>
                <a:gd name="connsiteX2" fmla="*/ 160935 w 1631290"/>
                <a:gd name="connsiteY2" fmla="*/ 1463039 h 2033626"/>
                <a:gd name="connsiteX3" fmla="*/ 0 w 1631290"/>
                <a:gd name="connsiteY3" fmla="*/ 2004363 h 2033626"/>
                <a:gd name="connsiteX4" fmla="*/ 1016814 w 1631290"/>
                <a:gd name="connsiteY4" fmla="*/ 2033626 h 2033626"/>
                <a:gd name="connsiteX5" fmla="*/ 1082649 w 1631290"/>
                <a:gd name="connsiteY5" fmla="*/ 1580083 h 2033626"/>
                <a:gd name="connsiteX6" fmla="*/ 1631290 w 1631290"/>
                <a:gd name="connsiteY6" fmla="*/ 753465 h 2033626"/>
                <a:gd name="connsiteX7" fmla="*/ 1104595 w 1631290"/>
                <a:gd name="connsiteY7" fmla="*/ 80467 h 2033626"/>
                <a:gd name="connsiteX8" fmla="*/ 519379 w 1631290"/>
                <a:gd name="connsiteY8" fmla="*/ 607161 h 2033626"/>
                <a:gd name="connsiteX9" fmla="*/ 277978 w 1631290"/>
                <a:gd name="connsiteY9" fmla="*/ 0 h 2033626"/>
                <a:gd name="connsiteX0" fmla="*/ 277978 w 1631290"/>
                <a:gd name="connsiteY0" fmla="*/ 10 h 2033636"/>
                <a:gd name="connsiteX1" fmla="*/ 102413 w 1631290"/>
                <a:gd name="connsiteY1" fmla="*/ 746160 h 2033636"/>
                <a:gd name="connsiteX2" fmla="*/ 160935 w 1631290"/>
                <a:gd name="connsiteY2" fmla="*/ 1463049 h 2033636"/>
                <a:gd name="connsiteX3" fmla="*/ 0 w 1631290"/>
                <a:gd name="connsiteY3" fmla="*/ 2004373 h 2033636"/>
                <a:gd name="connsiteX4" fmla="*/ 1016814 w 1631290"/>
                <a:gd name="connsiteY4" fmla="*/ 2033636 h 2033636"/>
                <a:gd name="connsiteX5" fmla="*/ 1082649 w 1631290"/>
                <a:gd name="connsiteY5" fmla="*/ 1580093 h 2033636"/>
                <a:gd name="connsiteX6" fmla="*/ 1631290 w 1631290"/>
                <a:gd name="connsiteY6" fmla="*/ 753475 h 2033636"/>
                <a:gd name="connsiteX7" fmla="*/ 1104595 w 1631290"/>
                <a:gd name="connsiteY7" fmla="*/ 80477 h 2033636"/>
                <a:gd name="connsiteX8" fmla="*/ 519379 w 1631290"/>
                <a:gd name="connsiteY8" fmla="*/ 607171 h 2033636"/>
                <a:gd name="connsiteX9" fmla="*/ 277978 w 1631290"/>
                <a:gd name="connsiteY9" fmla="*/ 10 h 2033636"/>
                <a:gd name="connsiteX0" fmla="*/ 277978 w 1631290"/>
                <a:gd name="connsiteY0" fmla="*/ 10 h 2033636"/>
                <a:gd name="connsiteX1" fmla="*/ 102413 w 1631290"/>
                <a:gd name="connsiteY1" fmla="*/ 746160 h 2033636"/>
                <a:gd name="connsiteX2" fmla="*/ 160935 w 1631290"/>
                <a:gd name="connsiteY2" fmla="*/ 1463049 h 2033636"/>
                <a:gd name="connsiteX3" fmla="*/ 0 w 1631290"/>
                <a:gd name="connsiteY3" fmla="*/ 2004373 h 2033636"/>
                <a:gd name="connsiteX4" fmla="*/ 1016814 w 1631290"/>
                <a:gd name="connsiteY4" fmla="*/ 2033636 h 2033636"/>
                <a:gd name="connsiteX5" fmla="*/ 1082649 w 1631290"/>
                <a:gd name="connsiteY5" fmla="*/ 1580093 h 2033636"/>
                <a:gd name="connsiteX6" fmla="*/ 1631290 w 1631290"/>
                <a:gd name="connsiteY6" fmla="*/ 753475 h 2033636"/>
                <a:gd name="connsiteX7" fmla="*/ 1104595 w 1631290"/>
                <a:gd name="connsiteY7" fmla="*/ 80477 h 2033636"/>
                <a:gd name="connsiteX8" fmla="*/ 490118 w 1631290"/>
                <a:gd name="connsiteY8" fmla="*/ 680323 h 2033636"/>
                <a:gd name="connsiteX9" fmla="*/ 277978 w 1631290"/>
                <a:gd name="connsiteY9" fmla="*/ 10 h 2033636"/>
                <a:gd name="connsiteX0" fmla="*/ 284841 w 1638153"/>
                <a:gd name="connsiteY0" fmla="*/ 10 h 2045551"/>
                <a:gd name="connsiteX1" fmla="*/ 109276 w 1638153"/>
                <a:gd name="connsiteY1" fmla="*/ 746160 h 2045551"/>
                <a:gd name="connsiteX2" fmla="*/ 167798 w 1638153"/>
                <a:gd name="connsiteY2" fmla="*/ 1463049 h 2045551"/>
                <a:gd name="connsiteX3" fmla="*/ 0 w 1638153"/>
                <a:gd name="connsiteY3" fmla="*/ 2045551 h 2045551"/>
                <a:gd name="connsiteX4" fmla="*/ 1023677 w 1638153"/>
                <a:gd name="connsiteY4" fmla="*/ 2033636 h 2045551"/>
                <a:gd name="connsiteX5" fmla="*/ 1089512 w 1638153"/>
                <a:gd name="connsiteY5" fmla="*/ 1580093 h 2045551"/>
                <a:gd name="connsiteX6" fmla="*/ 1638153 w 1638153"/>
                <a:gd name="connsiteY6" fmla="*/ 753475 h 2045551"/>
                <a:gd name="connsiteX7" fmla="*/ 1111458 w 1638153"/>
                <a:gd name="connsiteY7" fmla="*/ 80477 h 2045551"/>
                <a:gd name="connsiteX8" fmla="*/ 496981 w 1638153"/>
                <a:gd name="connsiteY8" fmla="*/ 680323 h 2045551"/>
                <a:gd name="connsiteX9" fmla="*/ 284841 w 1638153"/>
                <a:gd name="connsiteY9" fmla="*/ 10 h 2045551"/>
                <a:gd name="connsiteX0" fmla="*/ 284841 w 1638153"/>
                <a:gd name="connsiteY0" fmla="*/ 10 h 2045551"/>
                <a:gd name="connsiteX1" fmla="*/ 109276 w 1638153"/>
                <a:gd name="connsiteY1" fmla="*/ 746160 h 2045551"/>
                <a:gd name="connsiteX2" fmla="*/ 167798 w 1638153"/>
                <a:gd name="connsiteY2" fmla="*/ 1463049 h 2045551"/>
                <a:gd name="connsiteX3" fmla="*/ 0 w 1638153"/>
                <a:gd name="connsiteY3" fmla="*/ 2045551 h 2045551"/>
                <a:gd name="connsiteX4" fmla="*/ 1023677 w 1638153"/>
                <a:gd name="connsiteY4" fmla="*/ 2033636 h 2045551"/>
                <a:gd name="connsiteX5" fmla="*/ 1089512 w 1638153"/>
                <a:gd name="connsiteY5" fmla="*/ 1580093 h 2045551"/>
                <a:gd name="connsiteX6" fmla="*/ 1638153 w 1638153"/>
                <a:gd name="connsiteY6" fmla="*/ 753475 h 2045551"/>
                <a:gd name="connsiteX7" fmla="*/ 1111458 w 1638153"/>
                <a:gd name="connsiteY7" fmla="*/ 80477 h 2045551"/>
                <a:gd name="connsiteX8" fmla="*/ 496981 w 1638153"/>
                <a:gd name="connsiteY8" fmla="*/ 680323 h 2045551"/>
                <a:gd name="connsiteX9" fmla="*/ 284841 w 1638153"/>
                <a:gd name="connsiteY9" fmla="*/ 10 h 204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153" h="2045551">
                  <a:moveTo>
                    <a:pt x="284841" y="10"/>
                  </a:moveTo>
                  <a:cubicBezTo>
                    <a:pt x="292156" y="285302"/>
                    <a:pt x="101961" y="643747"/>
                    <a:pt x="109276" y="746160"/>
                  </a:cubicBezTo>
                  <a:cubicBezTo>
                    <a:pt x="99522" y="1014384"/>
                    <a:pt x="148291" y="1224086"/>
                    <a:pt x="167798" y="1463049"/>
                  </a:cubicBezTo>
                  <a:lnTo>
                    <a:pt x="0" y="2045551"/>
                  </a:lnTo>
                  <a:lnTo>
                    <a:pt x="1023677" y="2033636"/>
                  </a:lnTo>
                  <a:cubicBezTo>
                    <a:pt x="1055376" y="1884893"/>
                    <a:pt x="1057813" y="1728836"/>
                    <a:pt x="1089512" y="1580093"/>
                  </a:cubicBezTo>
                  <a:cubicBezTo>
                    <a:pt x="1440642" y="1333815"/>
                    <a:pt x="1535740" y="1153373"/>
                    <a:pt x="1638153" y="753475"/>
                  </a:cubicBezTo>
                  <a:lnTo>
                    <a:pt x="1111458" y="80477"/>
                  </a:lnTo>
                  <a:lnTo>
                    <a:pt x="496981" y="680323"/>
                  </a:lnTo>
                  <a:cubicBezTo>
                    <a:pt x="416514" y="477936"/>
                    <a:pt x="599395" y="-2428"/>
                    <a:pt x="284841" y="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nvGrpSpPr>
          <p:cNvPr id="12" name="Group 11"/>
          <p:cNvGrpSpPr/>
          <p:nvPr/>
        </p:nvGrpSpPr>
        <p:grpSpPr>
          <a:xfrm>
            <a:off x="3635903" y="2482543"/>
            <a:ext cx="1666119" cy="2017638"/>
            <a:chOff x="3731153" y="2225865"/>
            <a:chExt cx="1666119" cy="2017638"/>
          </a:xfrm>
        </p:grpSpPr>
        <p:pic>
          <p:nvPicPr>
            <p:cNvPr id="13" name="Picture 2" descr="D:\KBM-정애\014-Fullppt\PNG이미지\핸드폰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153" y="2225865"/>
              <a:ext cx="1666119" cy="201763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177052" y="2344220"/>
              <a:ext cx="907339" cy="1435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nvGrpSpPr>
          <p:cNvPr id="15" name="Group 14"/>
          <p:cNvGrpSpPr/>
          <p:nvPr/>
        </p:nvGrpSpPr>
        <p:grpSpPr>
          <a:xfrm>
            <a:off x="4722759" y="3079004"/>
            <a:ext cx="543317" cy="824717"/>
            <a:chOff x="4661983" y="2106581"/>
            <a:chExt cx="509735" cy="773742"/>
          </a:xfrm>
          <a:solidFill>
            <a:schemeClr val="accent6">
              <a:lumMod val="60000"/>
              <a:lumOff val="40000"/>
            </a:schemeClr>
          </a:solidFill>
        </p:grpSpPr>
        <p:sp>
          <p:nvSpPr>
            <p:cNvPr id="16" name="Rounded Rectangle 15"/>
            <p:cNvSpPr/>
            <p:nvPr/>
          </p:nvSpPr>
          <p:spPr>
            <a:xfrm rot="3148397">
              <a:off x="4756549" y="2012015"/>
              <a:ext cx="265003" cy="454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7" name="Rounded Rectangle 16"/>
            <p:cNvSpPr/>
            <p:nvPr/>
          </p:nvSpPr>
          <p:spPr>
            <a:xfrm rot="3148397">
              <a:off x="4786261" y="2266384"/>
              <a:ext cx="265003" cy="454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8" name="Rounded Rectangle 17"/>
            <p:cNvSpPr/>
            <p:nvPr/>
          </p:nvSpPr>
          <p:spPr>
            <a:xfrm rot="3148397">
              <a:off x="4812149" y="2520754"/>
              <a:ext cx="265003" cy="454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19" name="Rectangle 23"/>
          <p:cNvSpPr/>
          <p:nvPr/>
        </p:nvSpPr>
        <p:spPr>
          <a:xfrm>
            <a:off x="3919952" y="1212890"/>
            <a:ext cx="1231995" cy="724691"/>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Rectangle 23"/>
          <p:cNvSpPr/>
          <p:nvPr/>
        </p:nvSpPr>
        <p:spPr>
          <a:xfrm>
            <a:off x="2388518" y="2127049"/>
            <a:ext cx="1231995" cy="724691"/>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Rectangle 23"/>
          <p:cNvSpPr/>
          <p:nvPr/>
        </p:nvSpPr>
        <p:spPr>
          <a:xfrm>
            <a:off x="1588571" y="3243329"/>
            <a:ext cx="1231995" cy="724691"/>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Rectangle 23"/>
          <p:cNvSpPr/>
          <p:nvPr/>
        </p:nvSpPr>
        <p:spPr>
          <a:xfrm>
            <a:off x="6276950" y="3243329"/>
            <a:ext cx="1231995" cy="724691"/>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Rectangle 23"/>
          <p:cNvSpPr/>
          <p:nvPr/>
        </p:nvSpPr>
        <p:spPr>
          <a:xfrm>
            <a:off x="5549011" y="2127049"/>
            <a:ext cx="1231995" cy="724691"/>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noFill/>
          <a:ln w="381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4" name="Block Arc 14"/>
          <p:cNvSpPr/>
          <p:nvPr/>
        </p:nvSpPr>
        <p:spPr>
          <a:xfrm rot="16200000">
            <a:off x="1988943" y="3442422"/>
            <a:ext cx="448947" cy="449242"/>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5" name="Rectangle 36"/>
          <p:cNvSpPr/>
          <p:nvPr/>
        </p:nvSpPr>
        <p:spPr>
          <a:xfrm>
            <a:off x="2781802" y="2365867"/>
            <a:ext cx="476822" cy="398586"/>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6" name="Teardrop 6"/>
          <p:cNvSpPr/>
          <p:nvPr/>
        </p:nvSpPr>
        <p:spPr>
          <a:xfrm rot="8100000">
            <a:off x="4333779" y="1371167"/>
            <a:ext cx="402035" cy="402036"/>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1" name="TextBox 30"/>
          <p:cNvSpPr txBox="1"/>
          <p:nvPr/>
        </p:nvSpPr>
        <p:spPr>
          <a:xfrm>
            <a:off x="378916" y="1269092"/>
            <a:ext cx="2218104" cy="830997"/>
          </a:xfrm>
          <a:prstGeom prst="rect">
            <a:avLst/>
          </a:prstGeom>
          <a:noFill/>
        </p:spPr>
        <p:txBody>
          <a:bodyPr wrap="square" rtlCol="0">
            <a:spAutoFit/>
          </a:bodyPr>
          <a:lstStyle/>
          <a:p>
            <a:pPr algn="ctr"/>
            <a:r>
              <a:rPr lang="en-US" altLang="ko-KR" sz="2400" b="1" dirty="0">
                <a:solidFill>
                  <a:schemeClr val="tx1">
                    <a:lumMod val="75000"/>
                    <a:lumOff val="25000"/>
                  </a:schemeClr>
                </a:solidFill>
                <a:cs typeface="Arial" pitchFamily="34" charset="0"/>
              </a:rPr>
              <a:t>APARECE LA IDEA DE</a:t>
            </a:r>
            <a:endParaRPr lang="ko-KR" altLang="en-US" sz="2400" b="1" dirty="0">
              <a:solidFill>
                <a:schemeClr val="tx1">
                  <a:lumMod val="75000"/>
                  <a:lumOff val="25000"/>
                </a:schemeClr>
              </a:solidFill>
              <a:cs typeface="Arial" pitchFamily="34" charset="0"/>
            </a:endParaRPr>
          </a:p>
        </p:txBody>
      </p:sp>
      <p:sp>
        <p:nvSpPr>
          <p:cNvPr id="32" name="TextBox 31"/>
          <p:cNvSpPr txBox="1"/>
          <p:nvPr/>
        </p:nvSpPr>
        <p:spPr>
          <a:xfrm>
            <a:off x="5466604" y="1263172"/>
            <a:ext cx="3208927" cy="830997"/>
          </a:xfrm>
          <a:prstGeom prst="rect">
            <a:avLst/>
          </a:prstGeom>
          <a:noFill/>
        </p:spPr>
        <p:txBody>
          <a:bodyPr wrap="square" rtlCol="0">
            <a:spAutoFit/>
          </a:bodyPr>
          <a:lstStyle/>
          <a:p>
            <a:pPr algn="ctr" eaLnBrk="0" fontAlgn="ctr" latinLnBrk="0"/>
            <a:r>
              <a:rPr lang="en-US" altLang="ko-KR" sz="1200" dirty="0">
                <a:solidFill>
                  <a:schemeClr val="tx1">
                    <a:lumMod val="75000"/>
                    <a:lumOff val="25000"/>
                  </a:schemeClr>
                </a:solidFill>
                <a:cs typeface="Arial" pitchFamily="34" charset="0"/>
              </a:rPr>
              <a:t>(adj.)</a:t>
            </a:r>
            <a:r>
              <a:rPr lang="es-AR" sz="1200" dirty="0"/>
              <a:t>Que utiliza conjunta y simultáneamente diversos medios, como imágenes, sonidos y texto, en la transmisión de una información</a:t>
            </a:r>
            <a:endParaRPr lang="en-US" altLang="ko-KR" sz="1200" dirty="0">
              <a:solidFill>
                <a:schemeClr val="tx1">
                  <a:lumMod val="75000"/>
                  <a:lumOff val="25000"/>
                </a:schemeClr>
              </a:solidFill>
              <a:cs typeface="Arial" pitchFamily="34" charset="0"/>
            </a:endParaRPr>
          </a:p>
        </p:txBody>
      </p:sp>
      <p:sp>
        <p:nvSpPr>
          <p:cNvPr id="33" name="TextBox 32"/>
          <p:cNvSpPr txBox="1"/>
          <p:nvPr/>
        </p:nvSpPr>
        <p:spPr>
          <a:xfrm>
            <a:off x="6480817" y="2069573"/>
            <a:ext cx="2218104" cy="276999"/>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(RAE)</a:t>
            </a:r>
          </a:p>
        </p:txBody>
      </p:sp>
      <p:sp>
        <p:nvSpPr>
          <p:cNvPr id="34" name="Isosceles Triangle 8">
            <a:extLst>
              <a:ext uri="{FF2B5EF4-FFF2-40B4-BE49-F238E27FC236}">
                <a16:creationId xmlns:a16="http://schemas.microsoft.com/office/drawing/2014/main" xmlns="" id="{D620F331-5614-4101-A371-FAEE5F14E3F9}"/>
              </a:ext>
            </a:extLst>
          </p:cNvPr>
          <p:cNvSpPr/>
          <p:nvPr/>
        </p:nvSpPr>
        <p:spPr>
          <a:xfrm rot="16200000">
            <a:off x="5988320" y="2274193"/>
            <a:ext cx="353556" cy="471462"/>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5" name="Rectangle 16">
            <a:extLst>
              <a:ext uri="{FF2B5EF4-FFF2-40B4-BE49-F238E27FC236}">
                <a16:creationId xmlns:a16="http://schemas.microsoft.com/office/drawing/2014/main" xmlns="" id="{34E8F9E6-CE64-4B82-8DB6-385EC14F2545}"/>
              </a:ext>
            </a:extLst>
          </p:cNvPr>
          <p:cNvSpPr/>
          <p:nvPr/>
        </p:nvSpPr>
        <p:spPr>
          <a:xfrm>
            <a:off x="6666458" y="3486804"/>
            <a:ext cx="432135" cy="284005"/>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6" name="Rounded Rectangle 27">
            <a:extLst>
              <a:ext uri="{FF2B5EF4-FFF2-40B4-BE49-F238E27FC236}">
                <a16:creationId xmlns:a16="http://schemas.microsoft.com/office/drawing/2014/main" xmlns="" id="{2739E5B5-5361-404C-91AB-BD72FB2496D0}"/>
              </a:ext>
            </a:extLst>
          </p:cNvPr>
          <p:cNvSpPr/>
          <p:nvPr/>
        </p:nvSpPr>
        <p:spPr>
          <a:xfrm>
            <a:off x="6730620" y="3503057"/>
            <a:ext cx="389654" cy="311368"/>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7" name="Rectángulo 26">
            <a:extLst>
              <a:ext uri="{FF2B5EF4-FFF2-40B4-BE49-F238E27FC236}">
                <a16:creationId xmlns:a16="http://schemas.microsoft.com/office/drawing/2014/main" xmlns="" id="{B8CD5191-7FAE-4302-B4B7-92324EEB3795}"/>
              </a:ext>
            </a:extLst>
          </p:cNvPr>
          <p:cNvSpPr/>
          <p:nvPr/>
        </p:nvSpPr>
        <p:spPr>
          <a:xfrm>
            <a:off x="378876" y="1996018"/>
            <a:ext cx="241341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MULTIMEDIA</a:t>
            </a:r>
          </a:p>
        </p:txBody>
      </p:sp>
    </p:spTree>
    <p:extLst>
      <p:ext uri="{BB962C8B-B14F-4D97-AF65-F5344CB8AC3E}">
        <p14:creationId xmlns:p14="http://schemas.microsoft.com/office/powerpoint/2010/main" val="27249634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834 -0.01111 C 0.09878 -0.10556 0.20607 -0.19969 0.30903 -0.23426 C 0.41198 -0.26914 0.6092 -0.21975 0.6092 -0.21975 L 0.6092 -0.21975 " pathEditMode="relative" ptsTypes="AAAA">
                                      <p:cBhvr>
                                        <p:cTn id="6" dur="1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Cover and End Slide Master">
  <a:themeElements>
    <a:clrScheme name="ALLPPT-COLOR-A14">
      <a:dk1>
        <a:sysClr val="windowText" lastClr="000000"/>
      </a:dk1>
      <a:lt1>
        <a:sysClr val="window" lastClr="FFFFFF"/>
      </a:lt1>
      <a:dk2>
        <a:srgbClr val="1F497D"/>
      </a:dk2>
      <a:lt2>
        <a:srgbClr val="EEECE1"/>
      </a:lt2>
      <a:accent1>
        <a:srgbClr val="D15A12"/>
      </a:accent1>
      <a:accent2>
        <a:srgbClr val="D15A12"/>
      </a:accent2>
      <a:accent3>
        <a:srgbClr val="D15A12"/>
      </a:accent3>
      <a:accent4>
        <a:srgbClr val="D15A12"/>
      </a:accent4>
      <a:accent5>
        <a:srgbClr val="D15A12"/>
      </a:accent5>
      <a:accent6>
        <a:srgbClr val="D15A12"/>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4">
      <a:dk1>
        <a:sysClr val="windowText" lastClr="000000"/>
      </a:dk1>
      <a:lt1>
        <a:sysClr val="window" lastClr="FFFFFF"/>
      </a:lt1>
      <a:dk2>
        <a:srgbClr val="1F497D"/>
      </a:dk2>
      <a:lt2>
        <a:srgbClr val="EEECE1"/>
      </a:lt2>
      <a:accent1>
        <a:srgbClr val="D15A12"/>
      </a:accent1>
      <a:accent2>
        <a:srgbClr val="D15A12"/>
      </a:accent2>
      <a:accent3>
        <a:srgbClr val="D15A12"/>
      </a:accent3>
      <a:accent4>
        <a:srgbClr val="D15A12"/>
      </a:accent4>
      <a:accent5>
        <a:srgbClr val="D15A12"/>
      </a:accent5>
      <a:accent6>
        <a:srgbClr val="D15A12"/>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15A1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4">
      <a:dk1>
        <a:sysClr val="windowText" lastClr="000000"/>
      </a:dk1>
      <a:lt1>
        <a:sysClr val="window" lastClr="FFFFFF"/>
      </a:lt1>
      <a:dk2>
        <a:srgbClr val="1F497D"/>
      </a:dk2>
      <a:lt2>
        <a:srgbClr val="EEECE1"/>
      </a:lt2>
      <a:accent1>
        <a:srgbClr val="D15A12"/>
      </a:accent1>
      <a:accent2>
        <a:srgbClr val="D15A12"/>
      </a:accent2>
      <a:accent3>
        <a:srgbClr val="D15A12"/>
      </a:accent3>
      <a:accent4>
        <a:srgbClr val="D15A12"/>
      </a:accent4>
      <a:accent5>
        <a:srgbClr val="D15A12"/>
      </a:accent5>
      <a:accent6>
        <a:srgbClr val="D15A12"/>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1913</TotalTime>
  <Words>2582</Words>
  <Application>Microsoft Office PowerPoint</Application>
  <PresentationFormat>Presentación en pantalla (16:9)</PresentationFormat>
  <Paragraphs>202</Paragraphs>
  <Slides>50</Slides>
  <Notes>3</Notes>
  <HiddenSlides>0</HiddenSlides>
  <MMClips>6</MMClips>
  <ScaleCrop>false</ScaleCrop>
  <HeadingPairs>
    <vt:vector size="6" baseType="variant">
      <vt:variant>
        <vt:lpstr>Fuentes usadas</vt:lpstr>
      </vt:variant>
      <vt:variant>
        <vt:i4>4</vt:i4>
      </vt:variant>
      <vt:variant>
        <vt:lpstr>Tema</vt:lpstr>
      </vt:variant>
      <vt:variant>
        <vt:i4>3</vt:i4>
      </vt:variant>
      <vt:variant>
        <vt:lpstr>Títulos de diapositiva</vt:lpstr>
      </vt:variant>
      <vt:variant>
        <vt:i4>50</vt:i4>
      </vt:variant>
    </vt:vector>
  </HeadingPairs>
  <TitlesOfParts>
    <vt:vector size="57" baseType="lpstr">
      <vt:lpstr>Arial Unicode MS</vt:lpstr>
      <vt:lpstr>맑은 고딕</vt:lpstr>
      <vt:lpstr>AR CHRISTY</vt:lpstr>
      <vt:lpstr>Arial</vt:lpstr>
      <vt:lpstr>Cover and End Slide Master</vt:lpstr>
      <vt:lpstr>Contents Slide Master</vt:lpstr>
      <vt:lpstr>Section Break Slide Master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Marcelo Mendiola</cp:lastModifiedBy>
  <cp:revision>174</cp:revision>
  <dcterms:created xsi:type="dcterms:W3CDTF">2016-12-05T23:26:54Z</dcterms:created>
  <dcterms:modified xsi:type="dcterms:W3CDTF">2018-09-26T15:13:35Z</dcterms:modified>
</cp:coreProperties>
</file>